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handoutMasterIdLst>
    <p:handoutMasterId r:id="rId44"/>
  </p:handoutMasterIdLst>
  <p:sldIdLst>
    <p:sldId id="258" r:id="rId2"/>
    <p:sldId id="270" r:id="rId3"/>
    <p:sldId id="314" r:id="rId4"/>
    <p:sldId id="271" r:id="rId5"/>
    <p:sldId id="272" r:id="rId6"/>
    <p:sldId id="273" r:id="rId7"/>
    <p:sldId id="274" r:id="rId8"/>
    <p:sldId id="275" r:id="rId9"/>
    <p:sldId id="276" r:id="rId10"/>
    <p:sldId id="310" r:id="rId11"/>
    <p:sldId id="311" r:id="rId12"/>
    <p:sldId id="312" r:id="rId13"/>
    <p:sldId id="277" r:id="rId14"/>
    <p:sldId id="278" r:id="rId15"/>
    <p:sldId id="279" r:id="rId16"/>
    <p:sldId id="315" r:id="rId17"/>
    <p:sldId id="280" r:id="rId18"/>
    <p:sldId id="281" r:id="rId19"/>
    <p:sldId id="282" r:id="rId20"/>
    <p:sldId id="283" r:id="rId21"/>
    <p:sldId id="284" r:id="rId22"/>
    <p:sldId id="308" r:id="rId23"/>
    <p:sldId id="285" r:id="rId24"/>
    <p:sldId id="286" r:id="rId25"/>
    <p:sldId id="287" r:id="rId26"/>
    <p:sldId id="288" r:id="rId27"/>
    <p:sldId id="309" r:id="rId28"/>
    <p:sldId id="316" r:id="rId29"/>
    <p:sldId id="291" r:id="rId30"/>
    <p:sldId id="292" r:id="rId31"/>
    <p:sldId id="293" r:id="rId32"/>
    <p:sldId id="294" r:id="rId33"/>
    <p:sldId id="295" r:id="rId34"/>
    <p:sldId id="296" r:id="rId35"/>
    <p:sldId id="307" r:id="rId36"/>
    <p:sldId id="298" r:id="rId37"/>
    <p:sldId id="299" r:id="rId38"/>
    <p:sldId id="300" r:id="rId39"/>
    <p:sldId id="305" r:id="rId40"/>
    <p:sldId id="313" r:id="rId41"/>
    <p:sldId id="302" r:id="rId4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125" autoAdjust="0"/>
  </p:normalViewPr>
  <p:slideViewPr>
    <p:cSldViewPr snapToGrid="0" snapToObjects="1" showGuides="1">
      <p:cViewPr varScale="1">
        <p:scale>
          <a:sx n="104" d="100"/>
          <a:sy n="104" d="100"/>
        </p:scale>
        <p:origin x="756" y="96"/>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79" d="100"/>
          <a:sy n="79" d="100"/>
        </p:scale>
        <p:origin x="3954" y="108"/>
      </p:cViewPr>
      <p:guideLst/>
    </p:cSldViewPr>
  </p:notes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298E471-4BE1-4E1E-8727-7595894E7602}" type="datetimeFigureOut">
              <a:rPr lang="en-AU" smtClean="0"/>
              <a:t>3/05/2023</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47E6F71-65C5-4E69-B8E9-85320E4292BE}" type="slidenum">
              <a:rPr lang="en-AU" smtClean="0"/>
              <a:t>‹#›</a:t>
            </a:fld>
            <a:endParaRPr lang="en-AU"/>
          </a:p>
        </p:txBody>
      </p:sp>
    </p:spTree>
    <p:extLst>
      <p:ext uri="{BB962C8B-B14F-4D97-AF65-F5344CB8AC3E}">
        <p14:creationId xmlns:p14="http://schemas.microsoft.com/office/powerpoint/2010/main" val="268031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0A95961-AFC8-3E43-A46F-0CE6F55521B7}" type="datetimeFigureOut">
              <a:rPr lang="en-AU" smtClean="0"/>
              <a:t>3/05/2023</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422275" y="4777194"/>
            <a:ext cx="5953125" cy="3908614"/>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8BA8F74-52A8-9443-9570-ABF05A5132FE}" type="slidenum">
              <a:rPr lang="en-AU" smtClean="0"/>
              <a:t>‹#›</a:t>
            </a:fld>
            <a:endParaRPr lang="en-AU"/>
          </a:p>
        </p:txBody>
      </p:sp>
    </p:spTree>
    <p:extLst>
      <p:ext uri="{BB962C8B-B14F-4D97-AF65-F5344CB8AC3E}">
        <p14:creationId xmlns:p14="http://schemas.microsoft.com/office/powerpoint/2010/main" val="122477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scsa.wa.edu.au/internet/Senior_Secondary/OLNA"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scsa.wa.edu.au/publications/year-12-information"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scsa.wa.edu.au/"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113158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indent="0">
              <a:buNone/>
            </a:pPr>
            <a:r>
              <a:rPr lang="en-AU" dirty="0"/>
              <a:t>These sample</a:t>
            </a:r>
            <a:r>
              <a:rPr lang="en-AU" baseline="0" dirty="0"/>
              <a:t> programs provide examples of course combinations for different pathways to further study and training. They are not exhaustive.</a:t>
            </a:r>
            <a:endParaRPr lang="en-AU"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902423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These sample</a:t>
            </a:r>
            <a:r>
              <a:rPr lang="en-AU" baseline="0" dirty="0"/>
              <a:t> programs provide examples of course combinations for different pathways to further study and training. They are not exhaustive.</a:t>
            </a:r>
            <a:endParaRPr lang="en-AU" dirty="0"/>
          </a:p>
          <a:p>
            <a:endParaRPr lang="en-AU"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601437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These sample</a:t>
            </a:r>
            <a:r>
              <a:rPr lang="en-AU" baseline="0" dirty="0"/>
              <a:t> programs provide examples of course combinations for different pathways to further study and training. They are not exhaustive.</a:t>
            </a:r>
            <a:endParaRPr lang="en-AU" dirty="0"/>
          </a:p>
          <a:p>
            <a:pPr marL="139700" indent="0">
              <a:buNone/>
            </a:pPr>
            <a:endParaRPr lang="en-AU"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3388914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These courses are examined by the Authority (</a:t>
            </a:r>
            <a:r>
              <a:rPr lang="en-AU" sz="1100" b="0" i="0" u="none" strike="noStrike" kern="1200" cap="non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see Section 6 of the </a:t>
            </a:r>
            <a:r>
              <a:rPr lang="en-AU" sz="1100" b="0" i="1" u="none" strike="noStrike" kern="1200" cap="non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WACE Manual</a:t>
            </a:r>
            <a:r>
              <a:rPr lang="en-AU" sz="1100" b="0" i="0" u="none" strike="noStrike" kern="1200" cap="non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 </a:t>
            </a:r>
          </a:p>
          <a:p>
            <a:pPr marL="139700" indent="0">
              <a:buNone/>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Student results in ATAR courses are used by the Tertiary Institutions Service Centre (TISC) to calculate a student’s Australian Tertiary Admission Rank (ATAR). </a:t>
            </a:r>
          </a:p>
          <a:p>
            <a:pPr marL="139700" indent="0">
              <a:buNone/>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The ATAR is used to determine eligibility for university entrance. </a:t>
            </a:r>
          </a:p>
          <a:p>
            <a:pPr marL="139700" indent="0">
              <a:buNone/>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Students seeking to achieve an ATAR will need to complete a minimum of four Year 12 ATAR courses, excluding unacceptable combinations (see Undergraduate Admission Requirements for School Leavers on the TISC website). </a:t>
            </a:r>
          </a:p>
          <a:p>
            <a:pPr marL="139700" indent="0">
              <a:buNone/>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ATAR courses are for students who are typically aiming to go to university. </a:t>
            </a:r>
            <a:endParaRPr lang="en-AU" sz="1100" b="0" i="0" u="none" strike="noStrike" kern="1200" cap="none" baseline="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endParaRPr lang="en-AU" dirty="0"/>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13</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4530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sz="1100" b="1" i="0" u="none" strike="noStrike" kern="1200" cap="none" dirty="0">
                <a:solidFill>
                  <a:schemeClr val="tx1"/>
                </a:solidFill>
                <a:effectLst/>
                <a:ea typeface="Calibri" panose="020F0502020204030204" pitchFamily="34" charset="0"/>
                <a:cs typeface="Calibri" panose="020F0502020204030204" pitchFamily="34" charset="0"/>
                <a:sym typeface="Arial"/>
              </a:rPr>
              <a:t>Students who are enrolled in a Year 12 ATAR course pair of units are required to sit the ATAR course examination</a:t>
            </a:r>
            <a:r>
              <a:rPr lang="en-AU" sz="1100" b="1" dirty="0"/>
              <a:t>— even if they are only enrolled in one ATAR</a:t>
            </a:r>
            <a:r>
              <a:rPr lang="en-AU" sz="1100" b="1" baseline="0" dirty="0"/>
              <a:t> course. </a:t>
            </a:r>
            <a:endParaRPr lang="en-AU" sz="1100" b="1" dirty="0"/>
          </a:p>
          <a:p>
            <a:endPar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rPr>
              <a:t>There are both written and practical examinations for some ATAR courses.</a:t>
            </a:r>
          </a:p>
          <a:p>
            <a:endParaRPr lang="en-AU" sz="1100" b="1" i="0" u="none" strike="noStrike" kern="1200" cap="none" dirty="0">
              <a:solidFill>
                <a:schemeClr val="tx1"/>
              </a:solidFill>
              <a:effectLst/>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rPr>
              <a:t>Students who do not sit an ATAR course examination and do not have </a:t>
            </a:r>
            <a:r>
              <a:rPr lang="en-AU" sz="1100" b="1" i="0" u="none" strike="noStrike" kern="1200" cap="none" dirty="0">
                <a:solidFill>
                  <a:schemeClr val="tx1"/>
                </a:solidFill>
                <a:effectLst/>
                <a:ea typeface="Calibri" panose="020F0502020204030204" pitchFamily="34" charset="0"/>
                <a:cs typeface="Calibri" panose="020F0502020204030204" pitchFamily="34" charset="0"/>
                <a:sym typeface="Arial"/>
              </a:rPr>
              <a:t>an approved sickness/misadventure application </a:t>
            </a:r>
            <a:r>
              <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rPr>
              <a:t>for that course, will not have the grades for the pair of units completed in that year contribute to the calculation of the Western Australian Certificate of Education (WACE).</a:t>
            </a:r>
          </a:p>
          <a:p>
            <a:pPr marL="139700" indent="0">
              <a:buNone/>
            </a:pPr>
            <a:endPar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rPr>
              <a:t>This means, the grades for the ATAR Year 12 course will </a:t>
            </a:r>
            <a:r>
              <a:rPr lang="en-AU" sz="1100" b="1" i="0" u="sng" strike="noStrike" kern="1200" cap="none" dirty="0">
                <a:solidFill>
                  <a:schemeClr val="tx1"/>
                </a:solidFill>
                <a:effectLst/>
                <a:ea typeface="Calibri" panose="020F0502020204030204" pitchFamily="34" charset="0"/>
                <a:cs typeface="Calibri" panose="020F0502020204030204" pitchFamily="34" charset="0"/>
                <a:sym typeface="Arial"/>
              </a:rPr>
              <a:t>not</a:t>
            </a:r>
            <a:r>
              <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rPr>
              <a:t> contribute to the:</a:t>
            </a:r>
          </a:p>
          <a:p>
            <a:pPr marL="324000" lvl="1" indent="-171450">
              <a:buClrTx/>
              <a:buSzTx/>
              <a:buFont typeface="Arial" panose="020B0604020202020204" pitchFamily="34" charset="0"/>
              <a:buChar char="•"/>
              <a:defRPr/>
            </a:pPr>
            <a:r>
              <a:rPr lang="en-AU" sz="1100" dirty="0">
                <a:cs typeface="Calibri" panose="020F0502020204030204" pitchFamily="34" charset="0"/>
              </a:rPr>
              <a:t>completion of a minimum of 20 units, including 10 Year 12 units</a:t>
            </a:r>
          </a:p>
          <a:p>
            <a:pPr marL="324000" lvl="1" indent="-171450">
              <a:buClrTx/>
              <a:buSzTx/>
              <a:buFont typeface="Arial" panose="020B0604020202020204" pitchFamily="34" charset="0"/>
              <a:buChar char="•"/>
              <a:defRPr/>
            </a:pPr>
            <a:r>
              <a:rPr lang="en-AU" sz="1100" dirty="0">
                <a:cs typeface="Calibri" panose="020F0502020204030204" pitchFamily="34" charset="0"/>
              </a:rPr>
              <a:t>completion of at least one pair of Year 12 units from an English learning area course (if the ATAR Year 12 course was either English, Literature or English as an Additional Language or Dialect)</a:t>
            </a:r>
          </a:p>
          <a:p>
            <a:pPr marL="324000" lvl="1" indent="-171450">
              <a:buClrTx/>
              <a:buSzTx/>
              <a:buFont typeface="Arial" panose="020B0604020202020204" pitchFamily="34" charset="0"/>
              <a:buChar char="•"/>
              <a:defRPr/>
            </a:pPr>
            <a:r>
              <a:rPr lang="en-AU" sz="1100" dirty="0">
                <a:cs typeface="Calibri" panose="020F0502020204030204" pitchFamily="34" charset="0"/>
              </a:rPr>
              <a:t>completion of one pair of Year 12 units from List A (arts/languages/social sciences) or List B (mathematics/science/technology) </a:t>
            </a:r>
          </a:p>
          <a:p>
            <a:pPr marL="324000" lvl="1" indent="-171450">
              <a:buClrTx/>
              <a:buSzTx/>
              <a:buFont typeface="Arial" panose="020B0604020202020204" pitchFamily="34" charset="0"/>
              <a:buChar char="•"/>
              <a:defRPr/>
            </a:pPr>
            <a:r>
              <a:rPr lang="en-AU" sz="1100" dirty="0">
                <a:cs typeface="Calibri" panose="020F0502020204030204" pitchFamily="34" charset="0"/>
              </a:rPr>
              <a:t>achievement of at least 14 C grades or higher, including at least six C grades in Year 12 units</a:t>
            </a:r>
          </a:p>
          <a:p>
            <a:pPr marL="324000" lvl="1" indent="-171450">
              <a:buClrTx/>
              <a:buSzTx/>
              <a:buFont typeface="Arial" panose="020B0604020202020204" pitchFamily="34" charset="0"/>
              <a:buChar char="•"/>
              <a:defRPr/>
            </a:pPr>
            <a:r>
              <a:rPr lang="en-AU" sz="1100" dirty="0">
                <a:cs typeface="Calibri" panose="020F0502020204030204" pitchFamily="34" charset="0"/>
              </a:rPr>
              <a:t>completion of at least four Year 12 ATAR courses</a:t>
            </a:r>
            <a:r>
              <a:rPr lang="en-AU" sz="1100" b="0" i="0" u="none" strike="noStrike" kern="1200" cap="none" dirty="0">
                <a:solidFill>
                  <a:schemeClr val="tx1"/>
                </a:solidFill>
                <a:effectLst/>
                <a:ea typeface="Arial"/>
                <a:cs typeface="Calibri" panose="020F0502020204030204" pitchFamily="34" charset="0"/>
                <a:sym typeface="Arial"/>
              </a:rPr>
              <a:t>.</a:t>
            </a:r>
          </a:p>
          <a:p>
            <a:pPr marL="139700" indent="0">
              <a:buNone/>
            </a:pPr>
            <a:endPar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rPr>
              <a:t>Students who do not sit the ATAR course examination will </a:t>
            </a:r>
            <a:r>
              <a:rPr lang="en-AU" sz="1100" b="1" i="0" u="none" strike="noStrike" kern="1200" cap="none" dirty="0">
                <a:solidFill>
                  <a:schemeClr val="tx1"/>
                </a:solidFill>
                <a:effectLst/>
                <a:ea typeface="Calibri" panose="020F0502020204030204" pitchFamily="34" charset="0"/>
                <a:cs typeface="Calibri" panose="020F0502020204030204" pitchFamily="34" charset="0"/>
                <a:sym typeface="Arial"/>
              </a:rPr>
              <a:t>not</a:t>
            </a:r>
            <a:r>
              <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rPr>
              <a:t> have a course mark or grade recorded on their Western Australian Statement of Student Achievement (WASSA), nor will they receive an ATAR course report.</a:t>
            </a:r>
          </a:p>
          <a:p>
            <a:pPr marL="139700" indent="0">
              <a:buNone/>
            </a:pPr>
            <a:endPar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rPr>
              <a:t>As a consequence, a student may not meet the requirements to receive a WACE.</a:t>
            </a:r>
          </a:p>
          <a:p>
            <a:endPar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ea typeface="Calibri" panose="020F0502020204030204" pitchFamily="34" charset="0"/>
                <a:cs typeface="Calibri" panose="020F0502020204030204" pitchFamily="34" charset="0"/>
                <a:sym typeface="Arial"/>
              </a:rPr>
              <a:t>The Authority advises consultation with students who may be enrolled in ATAR course/s but who do not require an ATAR, to confirm that they must sit the examination for that course for it to contribute to their WACE.</a:t>
            </a:r>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14</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450288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indent="0">
              <a:buNone/>
            </a:pPr>
            <a:r>
              <a:rPr lang="en-AU" sz="1100" dirty="0"/>
              <a:t>General courses are for students who are typically aiming to enter further vocationally based training or the workforce straight from school. </a:t>
            </a:r>
          </a:p>
          <a:p>
            <a:pPr marL="139700" indent="0">
              <a:buNone/>
            </a:pPr>
            <a:endParaRPr lang="en-AU" sz="1100" dirty="0"/>
          </a:p>
          <a:p>
            <a:pPr marL="139700" indent="0">
              <a:buNone/>
            </a:pPr>
            <a:r>
              <a:rPr lang="en-AU" sz="1100" dirty="0"/>
              <a:t>General courses may be used for alternative entry to some university courses. Information about alternative entry should be sought directly from universities.</a:t>
            </a:r>
            <a:endParaRPr lang="en-AU" sz="1100" b="0" i="0" u="none" strike="noStrike" kern="1200" baseline="0" dirty="0">
              <a:solidFill>
                <a:schemeClr val="tx1"/>
              </a:solidFill>
            </a:endParaRPr>
          </a:p>
          <a:p>
            <a:endParaRPr lang="en-AU" dirty="0"/>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15</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76818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Authority requires all students intending to enrol in a WACE language course to complete an application for permission to enrol. </a:t>
            </a:r>
          </a:p>
          <a:p>
            <a:r>
              <a:rPr lang="en-AU" sz="1200" kern="1200" dirty="0">
                <a:solidFill>
                  <a:schemeClr val="tx1"/>
                </a:solidFill>
                <a:effectLst/>
                <a:latin typeface="+mn-lt"/>
                <a:ea typeface="+mn-ea"/>
                <a:cs typeface="+mn-cs"/>
              </a:rPr>
              <a:t>Traditionally, this application has been a paper form. Commencing in 2021, students will complete their WACE language course enrolment application in the student portal.</a:t>
            </a:r>
          </a:p>
          <a:p>
            <a:r>
              <a:rPr lang="en-AU" sz="1200" kern="1200" dirty="0">
                <a:solidFill>
                  <a:schemeClr val="tx1"/>
                </a:solidFill>
                <a:effectLst/>
                <a:latin typeface="+mn-lt"/>
                <a:ea typeface="+mn-ea"/>
                <a:cs typeface="+mn-cs"/>
              </a:rPr>
              <a:t>The objective of the language enrolment process is to ensure that students with a linguistic advantage in a language are not assessed against students who do not have the same advantage. Students deemed to have a greater linguistic competency than required by the course are not permitted to enrol in that course.</a:t>
            </a:r>
          </a:p>
          <a:p>
            <a:r>
              <a:rPr lang="en-AU" sz="1200" kern="1200" dirty="0">
                <a:solidFill>
                  <a:schemeClr val="tx1"/>
                </a:solidFill>
                <a:effectLst/>
                <a:latin typeface="+mn-lt"/>
                <a:ea typeface="+mn-ea"/>
                <a:cs typeface="+mn-cs"/>
              </a:rPr>
              <a:t>The criteria for enrolment have been designed to assess the degree to which a student has had previous experience in, and exposure to, the language they wish to study.</a:t>
            </a:r>
          </a:p>
          <a:p>
            <a:r>
              <a:rPr lang="en-AU" sz="1200" kern="1200" dirty="0">
                <a:solidFill>
                  <a:schemeClr val="tx1"/>
                </a:solidFill>
                <a:effectLst/>
                <a:latin typeface="+mn-lt"/>
                <a:ea typeface="+mn-ea"/>
                <a:cs typeface="+mn-cs"/>
              </a:rPr>
              <a:t>The school will endorse their students’ applications in the Student Records Management System (SRMS) portal, then the Authority will determine each student’s enrolment status. </a:t>
            </a:r>
          </a:p>
          <a:p>
            <a:r>
              <a:rPr lang="en-AU" sz="1200" kern="1200" dirty="0">
                <a:solidFill>
                  <a:schemeClr val="tx1"/>
                </a:solidFill>
                <a:effectLst/>
                <a:latin typeface="+mn-lt"/>
                <a:ea typeface="+mn-ea"/>
                <a:cs typeface="+mn-cs"/>
              </a:rPr>
              <a:t>Students will see their WACE language enrolment status in the student portal and schools can monitor the progress of applications in the SRMS. </a:t>
            </a:r>
          </a:p>
        </p:txBody>
      </p:sp>
      <p:sp>
        <p:nvSpPr>
          <p:cNvPr id="4" name="Slide Number Placeholder 3"/>
          <p:cNvSpPr>
            <a:spLocks noGrp="1"/>
          </p:cNvSpPr>
          <p:nvPr>
            <p:ph type="sldNum" sz="quarter" idx="10"/>
          </p:nvPr>
        </p:nvSpPr>
        <p:spPr/>
        <p:txBody>
          <a:bodyPr/>
          <a:lstStyle/>
          <a:p>
            <a:fld id="{48BA8F74-52A8-9443-9570-ABF05A5132FE}" type="slidenum">
              <a:rPr lang="en-AU" smtClean="0"/>
              <a:t>16</a:t>
            </a:fld>
            <a:endParaRPr lang="en-AU"/>
          </a:p>
        </p:txBody>
      </p:sp>
    </p:spTree>
    <p:extLst>
      <p:ext uri="{BB962C8B-B14F-4D97-AF65-F5344CB8AC3E}">
        <p14:creationId xmlns:p14="http://schemas.microsoft.com/office/powerpoint/2010/main" val="3522361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These courses provide a focus on functional literacy and numeracy skills, practical work‐related experience and the opportunity to build personal skills that are important for life and work. </a:t>
            </a:r>
          </a:p>
          <a:p>
            <a:pPr marL="139700" indent="0">
              <a:buNone/>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Foundation courses are not designed, nor intended, to be an alternative senior secondary pathway. </a:t>
            </a:r>
          </a:p>
          <a:p>
            <a:pPr marL="139700" indent="0">
              <a:buNone/>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Foundation courses are for students who have not been able to demonstrate the minimum standard for literacy and/or numeracy (see sub-section 1.8 of the </a:t>
            </a:r>
            <a:r>
              <a:rPr lang="en-AU" sz="1100" b="0" i="1"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WACE Manual</a:t>
            </a: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 before Year 11 and are unlikely to do so before the end of Year 12 without significant levels of support.</a:t>
            </a:r>
          </a:p>
          <a:p>
            <a:pPr marL="139700" indent="0">
              <a:buNone/>
            </a:pPr>
            <a:endParaRPr lang="en-AU" sz="1100" b="0" i="0" u="none" strike="noStrike" kern="1200" cap="non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Like General courses, Foundation courses have an EST that is set by the Authority.</a:t>
            </a:r>
            <a:endParaRPr lang="en-AU" sz="1100" b="0" i="0" u="none" strike="noStrike" kern="1200" cap="none" baseline="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endParaRPr lang="en-AU" sz="1100" dirty="0"/>
          </a:p>
          <a:p>
            <a:pPr marL="139700" indent="0">
              <a:buNone/>
            </a:pPr>
            <a:r>
              <a:rPr lang="en-AU" sz="1100" dirty="0"/>
              <a:t>From 2021, students who enrol in Year 12 Foundation courses must complete a VET Certificate</a:t>
            </a:r>
            <a:r>
              <a:rPr lang="en-AU" sz="1100" baseline="0" dirty="0"/>
              <a:t> II (or higher) as part of the requirement to achieve a WACE.</a:t>
            </a:r>
            <a:endParaRPr lang="en-AU" sz="1100" dirty="0"/>
          </a:p>
          <a:p>
            <a:endParaRPr lang="en-AU" dirty="0"/>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17</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382288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VET industry specific courses include a full VET qualification and mandatory workplace learning. VET industry specific courses contribute towards the WACE as course units. </a:t>
            </a:r>
          </a:p>
          <a:p>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Qualifications undertaken through VET industry specific courses can be used to meet the Certificate II or higher requirement of the WACE. The workplace learning component of the course contributes as unit equivalents towards the WACE (see Section 4 of the </a:t>
            </a:r>
            <a:r>
              <a:rPr lang="en-AU" sz="1100" b="0" i="1"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WACE Manual </a:t>
            </a: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for more detail). </a:t>
            </a:r>
          </a:p>
          <a:p>
            <a:pPr marL="139700" indent="0">
              <a:buNone/>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VET industry specific courses are for students aiming to enter further vocationally based training or the workforce straight from school. </a:t>
            </a:r>
          </a:p>
          <a:p>
            <a:pPr marL="139700" indent="0">
              <a:buNone/>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Some VET qualifications may be used for alternative entry to some university courses. Information about alternative entry should be sought directly from universities.</a:t>
            </a:r>
            <a:endParaRPr lang="en-AU" sz="1100" dirty="0"/>
          </a:p>
          <a:p>
            <a:endParaRPr lang="en-AU" sz="1100" dirty="0"/>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18</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295570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0" marR="0" indent="0" algn="l" defTabSz="914400" rtl="0" eaLnBrk="1" fontAlgn="auto" latinLnBrk="0" hangingPunct="1">
              <a:lnSpc>
                <a:spcPct val="100000"/>
              </a:lnSpc>
              <a:spcBef>
                <a:spcPts val="0"/>
              </a:spcBef>
              <a:buClrTx/>
              <a:buSzTx/>
              <a:buFontTx/>
              <a:buNone/>
              <a:tabLst/>
              <a:defRPr/>
            </a:pPr>
            <a:r>
              <a:rPr lang="en-AU" sz="1100" dirty="0"/>
              <a:t>Note: Preliminary courses </a:t>
            </a:r>
            <a:r>
              <a:rPr lang="en-AU" sz="1100" b="1" dirty="0"/>
              <a:t>do not </a:t>
            </a:r>
            <a:r>
              <a:rPr lang="en-AU" sz="1100" dirty="0"/>
              <a:t>contribute to the achievement of a WACE.</a:t>
            </a:r>
          </a:p>
          <a:p>
            <a:pPr marL="0" marR="0" indent="0" algn="l" defTabSz="914400" rtl="0" eaLnBrk="1" fontAlgn="auto" latinLnBrk="0" hangingPunct="1">
              <a:lnSpc>
                <a:spcPct val="100000"/>
              </a:lnSpc>
              <a:spcBef>
                <a:spcPts val="0"/>
              </a:spcBef>
              <a:buClrTx/>
              <a:buSzTx/>
              <a:buFontTx/>
              <a:buNone/>
              <a:tabLst/>
              <a:defRPr/>
            </a:pPr>
            <a:endParaRPr lang="en-AU" sz="1100" dirty="0"/>
          </a:p>
          <a:p>
            <a:pPr marL="0" indent="0">
              <a:buNone/>
            </a:pPr>
            <a:r>
              <a:rPr lang="en-AU" sz="1100" dirty="0"/>
              <a:t>Preliminary courses  provide a relevant option for students who:</a:t>
            </a:r>
          </a:p>
          <a:p>
            <a:pPr marL="171450" indent="-171450">
              <a:buFont typeface="Arial" panose="020B0604020202020204" pitchFamily="34" charset="0"/>
              <a:buChar char="•"/>
            </a:pPr>
            <a:r>
              <a:rPr lang="en-AU" sz="1100" dirty="0"/>
              <a:t>are unable to progress directly to training from school </a:t>
            </a:r>
          </a:p>
          <a:p>
            <a:pPr marL="171450" indent="-171450">
              <a:buFont typeface="Arial" panose="020B0604020202020204" pitchFamily="34" charset="0"/>
              <a:buChar char="•"/>
            </a:pPr>
            <a:r>
              <a:rPr lang="en-AU" sz="1100" dirty="0"/>
              <a:t>require modified and/or independent education plans.</a:t>
            </a:r>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19</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93064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6" y="4776788"/>
            <a:ext cx="5953124" cy="3908425"/>
          </a:xfrm>
        </p:spPr>
        <p:txBody>
          <a:bodyPr/>
          <a:lstStyle/>
          <a:p>
            <a:pPr marL="628650" lvl="1" indent="-171450" eaLnBrk="1" fontAlgn="t" latinLnBrk="0" hangingPunct="1">
              <a:buClrTx/>
              <a:buSzTx/>
              <a:buFont typeface="Arial" panose="020B0604020202020204" pitchFamily="34" charset="0"/>
              <a:buChar char="•"/>
              <a:defRPr/>
            </a:pPr>
            <a:endParaRPr lang="en-AU" sz="1100" kern="12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2</a:t>
            </a:fld>
            <a:endParaRPr lang="en-AU"/>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4262842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20</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1945682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21</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1196619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1290287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23</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2564997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indent="0">
              <a:buNone/>
            </a:pPr>
            <a:r>
              <a:rPr lang="en-US"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Endorsed programs may replace up to two Year 11 course units and two Year 12 course units students need to achieve the WACE.</a:t>
            </a:r>
          </a:p>
          <a:p>
            <a:pPr marL="139700" indent="0">
              <a:buNone/>
            </a:pPr>
            <a:endParaRPr lang="en-US"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indent="0">
              <a:buNone/>
            </a:pPr>
            <a:r>
              <a:rPr lang="en-US"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The list of endorsed programs is available on the Authority website https://senior-secondary.scsa.wa.edu.au/syllabus-and-support-materials/endorsed-programs.</a:t>
            </a:r>
          </a:p>
          <a:p>
            <a:endParaRPr lang="en-AU" sz="1100" b="1" dirty="0"/>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24</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497529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04812" y="4827587"/>
            <a:ext cx="5988050" cy="4849813"/>
          </a:xfrm>
        </p:spPr>
        <p:txBody>
          <a:bodyPr/>
          <a:lstStyle/>
          <a:p>
            <a:pPr marL="139700" indent="0">
              <a:buNone/>
            </a:pPr>
            <a:r>
              <a:rPr lang="en-AU" sz="1100" b="1" i="0" u="none" strike="noStrike" kern="1200" baseline="0" dirty="0">
                <a:solidFill>
                  <a:schemeClr val="tx1"/>
                </a:solidFill>
                <a:latin typeface="Calibri" panose="020F0502020204030204" pitchFamily="34" charset="0"/>
                <a:cs typeface="Calibri" panose="020F0502020204030204" pitchFamily="34" charset="0"/>
              </a:rPr>
              <a:t>Authority-developed endorsed programs </a:t>
            </a:r>
            <a:endParaRPr lang="en-AU" sz="1100" b="0" i="0" u="none" strike="noStrike" kern="1200" baseline="0" dirty="0">
              <a:solidFill>
                <a:schemeClr val="tx1"/>
              </a:solidFill>
              <a:latin typeface="Calibri" panose="020F0502020204030204" pitchFamily="34" charset="0"/>
              <a:cs typeface="Calibri" panose="020F0502020204030204" pitchFamily="34" charset="0"/>
            </a:endParaRPr>
          </a:p>
          <a:p>
            <a:pPr marL="324000" indent="-172800">
              <a:buFont typeface="Arial" panose="020B0604020202020204" pitchFamily="34" charset="0"/>
              <a:buChar char="•"/>
            </a:pPr>
            <a:r>
              <a:rPr lang="en-AU" sz="1100" dirty="0"/>
              <a:t>These endorsed programs are developed by the Authority to provide WACE recognition for students undertaking activities of a similar nature, and for which no quality-assured certificate or award is issued. Authority-developed endorsed programs may be offered by any school.</a:t>
            </a:r>
          </a:p>
          <a:p>
            <a:pPr marL="324000" indent="-172800">
              <a:buFont typeface="Arial" panose="020B0604020202020204" pitchFamily="34" charset="0"/>
              <a:buChar char="•"/>
            </a:pPr>
            <a:r>
              <a:rPr lang="en-AU" sz="1100" dirty="0"/>
              <a:t>Evidence of the successful completion of Authority-developed endorsed programs is contained in a portfolio that is assessed by the school and subject to the Authority’s quality assurance processes</a:t>
            </a:r>
            <a:r>
              <a:rPr lang="en-AU" sz="1100" b="0" i="0" u="none" strike="noStrike" kern="1200" baseline="0" dirty="0">
                <a:solidFill>
                  <a:schemeClr val="tx1"/>
                </a:solidFill>
                <a:latin typeface="Calibri" panose="020F0502020204030204" pitchFamily="34" charset="0"/>
                <a:cs typeface="Calibri" panose="020F0502020204030204" pitchFamily="34" charset="0"/>
              </a:rPr>
              <a:t>. </a:t>
            </a:r>
          </a:p>
          <a:p>
            <a:endParaRPr lang="en-AU" sz="1100" b="0" i="0" u="none" strike="noStrike" kern="1200" baseline="0" dirty="0">
              <a:solidFill>
                <a:schemeClr val="tx1"/>
              </a:solidFill>
              <a:latin typeface="Calibri" panose="020F0502020204030204" pitchFamily="34" charset="0"/>
              <a:cs typeface="Calibri" panose="020F0502020204030204" pitchFamily="34" charset="0"/>
            </a:endParaRPr>
          </a:p>
          <a:p>
            <a:pPr marL="139700" indent="0">
              <a:buNone/>
            </a:pPr>
            <a:r>
              <a:rPr lang="en-AU" sz="1100" b="1" i="0" u="none" strike="noStrike" kern="1200" baseline="0" dirty="0">
                <a:solidFill>
                  <a:schemeClr val="tx1"/>
                </a:solidFill>
                <a:latin typeface="Calibri" panose="020F0502020204030204" pitchFamily="34" charset="0"/>
                <a:cs typeface="Calibri" panose="020F0502020204030204" pitchFamily="34" charset="0"/>
              </a:rPr>
              <a:t>Provider-developed endorsed programs </a:t>
            </a:r>
            <a:endParaRPr lang="en-AU" sz="1100" b="0" i="0" u="none" strike="noStrike" kern="1200" baseline="0" dirty="0">
              <a:solidFill>
                <a:schemeClr val="tx1"/>
              </a:solidFill>
              <a:latin typeface="Calibri" panose="020F0502020204030204" pitchFamily="34" charset="0"/>
              <a:cs typeface="Calibri" panose="020F0502020204030204" pitchFamily="34" charset="0"/>
            </a:endParaRPr>
          </a:p>
          <a:p>
            <a:pPr marL="324000" indent="-172800">
              <a:buFont typeface="Arial" panose="020B0604020202020204" pitchFamily="34" charset="0"/>
              <a:buChar char="•"/>
            </a:pPr>
            <a:r>
              <a:rPr lang="en-AU" sz="1100" dirty="0"/>
              <a:t>These endorsed programs are developed by a private provider, such as a university, community organisation or training institution. Provider-developed endorsed programs recognise structured learning programs that result in the attainment of a quality-assured certificate or award. Provider-developed endorsed programs are open to all schools. </a:t>
            </a:r>
          </a:p>
          <a:p>
            <a:pPr marL="324000" indent="-172800">
              <a:buFont typeface="Arial" panose="020B0604020202020204" pitchFamily="34" charset="0"/>
              <a:buChar char="•"/>
            </a:pPr>
            <a:r>
              <a:rPr lang="en-AU" sz="1100" dirty="0"/>
              <a:t>Evidence of the successful completion of Provider-developed endorsed programs is the provider’s quality-assured certificate or award. </a:t>
            </a:r>
          </a:p>
          <a:p>
            <a:endParaRPr lang="en-AU" sz="1100" b="0" i="0" u="none" strike="noStrike" kern="1200" baseline="0" dirty="0">
              <a:solidFill>
                <a:schemeClr val="tx1"/>
              </a:solidFill>
              <a:latin typeface="Calibri" panose="020F0502020204030204" pitchFamily="34" charset="0"/>
              <a:cs typeface="Calibri" panose="020F0502020204030204" pitchFamily="34" charset="0"/>
            </a:endParaRPr>
          </a:p>
          <a:p>
            <a:pPr marL="139700" indent="0">
              <a:buNone/>
            </a:pPr>
            <a:r>
              <a:rPr lang="en-AU" sz="1100" b="1" i="0" u="none" strike="noStrike" kern="1200" baseline="0" dirty="0">
                <a:solidFill>
                  <a:schemeClr val="tx1"/>
                </a:solidFill>
                <a:latin typeface="Calibri" panose="020F0502020204030204" pitchFamily="34" charset="0"/>
                <a:cs typeface="Calibri" panose="020F0502020204030204" pitchFamily="34" charset="0"/>
              </a:rPr>
              <a:t>School-developed endorsed programs </a:t>
            </a:r>
            <a:endParaRPr lang="en-AU" sz="1100" b="0" i="0" u="none" strike="noStrike" kern="1200" baseline="0" dirty="0">
              <a:solidFill>
                <a:schemeClr val="tx1"/>
              </a:solidFill>
              <a:latin typeface="Calibri" panose="020F0502020204030204" pitchFamily="34" charset="0"/>
              <a:cs typeface="Calibri" panose="020F0502020204030204" pitchFamily="34" charset="0"/>
            </a:endParaRPr>
          </a:p>
          <a:p>
            <a:pPr marL="324000" indent="-172800">
              <a:buFont typeface="Arial" panose="020B0604020202020204" pitchFamily="34" charset="0"/>
              <a:buChar char="•"/>
            </a:pPr>
            <a:r>
              <a:rPr lang="en-AU" sz="1100" dirty="0"/>
              <a:t>These endorsed programs are developed by individual schools in response to a particular need and which cannot be met through a WACE course, a VET qualification or another endorsed program. </a:t>
            </a:r>
          </a:p>
          <a:p>
            <a:pPr marL="324000" indent="-172800">
              <a:buFont typeface="Arial" panose="020B0604020202020204" pitchFamily="34" charset="0"/>
              <a:buChar char="•"/>
            </a:pPr>
            <a:r>
              <a:rPr lang="en-AU" sz="1100" dirty="0"/>
              <a:t>Evidence of the successful completion of School-developed endorsed programs is through school-based assessment that is subject to the Authority’s quality assurance processes.</a:t>
            </a:r>
          </a:p>
          <a:p>
            <a:endParaRPr lang="en-AU" sz="1100" b="0" i="0" u="none" strike="noStrike" kern="1200" baseline="0" dirty="0">
              <a:solidFill>
                <a:schemeClr val="tx1"/>
              </a:solidFill>
              <a:latin typeface="Calibri" panose="020F0502020204030204" pitchFamily="34" charset="0"/>
              <a:cs typeface="Calibri" panose="020F0502020204030204" pitchFamily="34" charset="0"/>
            </a:endParaRPr>
          </a:p>
          <a:p>
            <a:pPr marL="139700" indent="0">
              <a:buNone/>
            </a:pPr>
            <a:r>
              <a:rPr lang="en-AU" sz="1100" b="1" dirty="0">
                <a:latin typeface="Calibri" panose="020F0502020204030204" pitchFamily="34" charset="0"/>
                <a:cs typeface="Calibri" panose="020F0502020204030204" pitchFamily="34" charset="0"/>
              </a:rPr>
              <a:t>Authority Developed Workplace Learning (ADWPL)</a:t>
            </a:r>
            <a:endParaRPr lang="en-AU" sz="1100" b="1" i="0" u="none" strike="noStrike" kern="1200" baseline="0" dirty="0">
              <a:solidFill>
                <a:schemeClr val="tx1"/>
              </a:solidFill>
              <a:latin typeface="Calibri" panose="020F0502020204030204" pitchFamily="34" charset="0"/>
              <a:cs typeface="Calibri" panose="020F0502020204030204" pitchFamily="34" charset="0"/>
            </a:endParaRPr>
          </a:p>
          <a:p>
            <a:pPr marL="324000" indent="-172800">
              <a:buFont typeface="Arial" panose="020B0604020202020204" pitchFamily="34" charset="0"/>
              <a:buChar char="•"/>
            </a:pPr>
            <a:r>
              <a:rPr lang="en-AU" sz="1100" dirty="0"/>
              <a:t>ADWPL is an Authority‐developed endorsed program that is managed by individual schools. To complete this program, a student works in one or more real workplace/s to develop a set of transferable workplace skills. </a:t>
            </a:r>
          </a:p>
          <a:p>
            <a:pPr marL="324000" indent="-172800">
              <a:buFont typeface="Arial" panose="020B0604020202020204" pitchFamily="34" charset="0"/>
              <a:buChar char="•"/>
            </a:pPr>
            <a:r>
              <a:rPr lang="en-AU" sz="1100" dirty="0"/>
              <a:t>Students may accrue a maximum of two Year 11 units and two Year 12 units in Workplace Learning to contribute towards their WACE.</a:t>
            </a:r>
          </a:p>
          <a:p>
            <a:endParaRPr lang="en-AU" sz="11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25</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234419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indent="0">
              <a:buNone/>
            </a:pPr>
            <a:r>
              <a:rPr lang="en-AU" sz="1100" b="0" dirty="0"/>
              <a:t>The </a:t>
            </a:r>
            <a:r>
              <a:rPr lang="en-AU" sz="1100" b="0" i="1" dirty="0"/>
              <a:t>Activities Schedule</a:t>
            </a:r>
            <a:r>
              <a:rPr lang="en-AU" sz="1100" b="0" i="0" dirty="0"/>
              <a:t> is published on the Authority website.</a:t>
            </a:r>
            <a:endParaRPr lang="en-AU" sz="1100" b="0" dirty="0"/>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26</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088922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2336009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sz="1100" b="1"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A</a:t>
            </a:r>
            <a:r>
              <a:rPr lang="en-AU" sz="1100" b="1" i="0" u="none" strike="noStrike" kern="1200" cap="non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 </a:t>
            </a:r>
            <a:r>
              <a:rPr lang="en-AU" sz="1100" b="1"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student who achieves Band 8 or higher in the reading, writing or numeracy component of the Year 9 NAPLAN, will be considered to have </a:t>
            </a:r>
            <a:r>
              <a:rPr lang="en-AU" sz="1100" b="1" i="1"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pre-qualified</a:t>
            </a:r>
            <a:r>
              <a:rPr lang="en-AU" sz="1100" b="1"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 for that component. </a:t>
            </a:r>
          </a:p>
          <a:p>
            <a:pPr marL="324000" indent="-172800">
              <a:buFont typeface="Arial" panose="020B0604020202020204" pitchFamily="34" charset="0"/>
              <a:buChar char="•"/>
            </a:pPr>
            <a:r>
              <a:rPr lang="en-AU" sz="1100" dirty="0"/>
              <a:t>The OLNA has three components – reading, writing and numeracy.</a:t>
            </a:r>
          </a:p>
          <a:p>
            <a:pPr marL="324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t>Students have five windows in each of Years 10, 11 and 12 to sit the OLNA. (Year 10 students have one additional window. This occurs in Term 4 of Year 9.) </a:t>
            </a:r>
          </a:p>
          <a:p>
            <a:pPr marL="324000" indent="-172800">
              <a:buFont typeface="Arial" panose="020B0604020202020204" pitchFamily="34" charset="0"/>
              <a:buChar char="•"/>
            </a:pPr>
            <a:r>
              <a:rPr lang="en-AU" sz="1200" dirty="0"/>
              <a:t>It is compulsory for students to sit the numeracy, reading and/or writing components twice in Year 10 (if a students sits in the Year 9 Term 4 window this will count as their first Year 10 sit). </a:t>
            </a:r>
          </a:p>
          <a:p>
            <a:pPr marL="324000" indent="-172800">
              <a:buFont typeface="Arial" panose="020B0604020202020204" pitchFamily="34" charset="0"/>
              <a:buChar char="•"/>
            </a:pPr>
            <a:r>
              <a:rPr lang="en-AU" sz="1200" dirty="0"/>
              <a:t>If students do not meet the standard in Year 10, then </a:t>
            </a:r>
            <a:r>
              <a:rPr lang="en-AU" sz="1200" b="1" dirty="0"/>
              <a:t>they must</a:t>
            </a:r>
            <a:r>
              <a:rPr lang="en-AU" sz="1200" dirty="0"/>
              <a:t> sit in </a:t>
            </a:r>
            <a:r>
              <a:rPr lang="en-AU" sz="1200" dirty="0">
                <a:highlight>
                  <a:srgbClr val="FFFF00"/>
                </a:highlight>
              </a:rPr>
              <a:t>Semester 1 of Year 11</a:t>
            </a:r>
            <a:r>
              <a:rPr lang="en-AU" sz="1200" dirty="0"/>
              <a:t>. </a:t>
            </a:r>
          </a:p>
          <a:p>
            <a:pPr marL="324000" indent="-172800">
              <a:buFont typeface="Arial" panose="020B0604020202020204" pitchFamily="34" charset="0"/>
              <a:buChar char="•"/>
            </a:pPr>
            <a:r>
              <a:rPr lang="en-AU" sz="1200" dirty="0"/>
              <a:t>From then on, and if required, students may choose when next to sit the assessment. Students will have up to six opportunities before completing </a:t>
            </a:r>
            <a:r>
              <a:rPr lang="en-AU" sz="1200" b="0" i="0" u="none" strike="noStrike" kern="1200" baseline="0" dirty="0">
                <a:solidFill>
                  <a:schemeClr val="tx1"/>
                </a:solidFill>
                <a:latin typeface="Calibri" panose="020F0502020204030204" pitchFamily="34" charset="0"/>
                <a:cs typeface="Calibri" panose="020F0502020204030204" pitchFamily="34" charset="0"/>
              </a:rPr>
              <a:t>Year 12, to demonstrate the WACE minimum standard of literacy and numeracy. </a:t>
            </a:r>
          </a:p>
          <a:p>
            <a:pPr marL="324000" indent="-172800">
              <a:buFont typeface="Arial" panose="020B0604020202020204" pitchFamily="34" charset="0"/>
              <a:buChar char="•"/>
            </a:pPr>
            <a:r>
              <a:rPr lang="en-AU" sz="1200" dirty="0"/>
              <a:t>Students will be required to satisfy both the reading and writing components in order to demonstrate the minimum WACE literacy standard. </a:t>
            </a:r>
          </a:p>
          <a:p>
            <a:pPr marL="324000" indent="-172800">
              <a:buFont typeface="Arial" panose="020B0604020202020204" pitchFamily="34" charset="0"/>
              <a:buChar char="•"/>
            </a:pPr>
            <a:r>
              <a:rPr lang="en-AU" sz="1200" dirty="0"/>
              <a:t>Full details regarding the OLNA can be found at </a:t>
            </a:r>
            <a:r>
              <a:rPr lang="en-AU" sz="1200" dirty="0">
                <a:hlinkClick r:id="rId3"/>
              </a:rPr>
              <a:t>http://www.scsa.wa.edu.au/internet/Senior_Secondary/OLNA</a:t>
            </a:r>
            <a:r>
              <a:rPr lang="en-AU" sz="1200" dirty="0"/>
              <a:t>.</a:t>
            </a:r>
          </a:p>
          <a:p>
            <a:pPr marL="324000" indent="-172800">
              <a:buFont typeface="Arial" panose="020B0604020202020204" pitchFamily="34" charset="0"/>
              <a:buChar char="•"/>
            </a:pPr>
            <a:r>
              <a:rPr lang="en-AU" sz="1200" dirty="0"/>
              <a:t>International and mature-age students are required to sit the test in either of the first two windows that is available to them. Students with disability who choose not to sit the assessment will not qualify for the WACE. </a:t>
            </a:r>
          </a:p>
          <a:p>
            <a:pPr marL="324000" indent="-172800">
              <a:buFont typeface="Arial" panose="020B0604020202020204" pitchFamily="34" charset="0"/>
              <a:buChar char="•"/>
            </a:pPr>
            <a:r>
              <a:rPr lang="en-AU" sz="1200"/>
              <a:t>Support documents to assist teachers in preparing their students for assessment and for supporting those who have not demonstrated achievement at the minimum standard are available on the Authority website. </a:t>
            </a:r>
          </a:p>
          <a:p>
            <a:endParaRPr lang="en-AU"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3851275" y="9428163"/>
            <a:ext cx="2946400" cy="498475"/>
          </a:xfrm>
        </p:spPr>
        <p:txBody>
          <a:bodyPr/>
          <a:lstStyle/>
          <a:p>
            <a:fld id="{653D7307-CCBE-47CE-8C20-649F5569D8B8}" type="slidenum">
              <a:rPr lang="en-AU" smtClean="0"/>
              <a:t>28</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96421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29</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68247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6" y="4776788"/>
            <a:ext cx="5953124" cy="3908425"/>
          </a:xfrm>
        </p:spPr>
        <p:txBody>
          <a:bodyPr/>
          <a:lstStyle/>
          <a:p>
            <a:pPr marL="0" indent="0">
              <a:buNone/>
            </a:pPr>
            <a:r>
              <a:rPr lang="en-AU" sz="1100" dirty="0">
                <a:latin typeface="Calibri" panose="020F0502020204030204" pitchFamily="34" charset="0"/>
                <a:cs typeface="Calibri" panose="020F0502020204030204" pitchFamily="34" charset="0"/>
              </a:rPr>
              <a:t>The WASSA is</a:t>
            </a:r>
            <a:r>
              <a:rPr lang="en-AU" sz="1100" b="1" dirty="0">
                <a:latin typeface="Calibri" panose="020F0502020204030204" pitchFamily="34" charset="0"/>
                <a:cs typeface="Calibri" panose="020F0502020204030204" pitchFamily="34" charset="0"/>
              </a:rPr>
              <a:t> not </a:t>
            </a:r>
            <a:r>
              <a:rPr lang="en-AU" sz="1100" dirty="0">
                <a:latin typeface="Calibri" panose="020F0502020204030204" pitchFamily="34" charset="0"/>
                <a:cs typeface="Calibri" panose="020F0502020204030204" pitchFamily="34" charset="0"/>
              </a:rPr>
              <a:t>the same as the </a:t>
            </a:r>
            <a:r>
              <a:rPr lang="en-AU" sz="1100" baseline="0" dirty="0">
                <a:latin typeface="Calibri" panose="020F0502020204030204" pitchFamily="34" charset="0"/>
                <a:cs typeface="Calibri" panose="020F0502020204030204" pitchFamily="34" charset="0"/>
              </a:rPr>
              <a:t>Western Australian Certificate of Education (WACE).</a:t>
            </a:r>
          </a:p>
          <a:p>
            <a:pPr marL="0" indent="0">
              <a:buNone/>
            </a:pPr>
            <a:endParaRPr lang="en-AU" sz="1100" baseline="0" dirty="0">
              <a:latin typeface="Calibri" panose="020F0502020204030204" pitchFamily="34" charset="0"/>
              <a:cs typeface="Calibri" panose="020F0502020204030204" pitchFamily="34" charset="0"/>
            </a:endParaRPr>
          </a:p>
          <a:p>
            <a:pPr marL="0" indent="0">
              <a:buNone/>
            </a:pPr>
            <a:r>
              <a:rPr lang="en-AU" sz="1100" dirty="0">
                <a:latin typeface="Calibri" panose="020F0502020204030204" pitchFamily="34" charset="0"/>
                <a:cs typeface="Calibri" panose="020F0502020204030204" pitchFamily="34" charset="0"/>
              </a:rPr>
              <a:t>As a record of student achievement, it lists as appropriate:</a:t>
            </a:r>
            <a:endParaRPr lang="en-AU" sz="1100" kern="1200" dirty="0">
              <a:solidFill>
                <a:schemeClr val="tx1"/>
              </a:solidFill>
              <a:effectLst/>
              <a:latin typeface="Calibri" panose="020F0502020204030204" pitchFamily="34" charset="0"/>
              <a:cs typeface="Calibri" panose="020F0502020204030204" pitchFamily="34" charset="0"/>
            </a:endParaRPr>
          </a:p>
          <a:p>
            <a:pPr marL="171450" lvl="1" indent="-171450">
              <a:buClrTx/>
              <a:buSzTx/>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achievement of WACE requirements</a:t>
            </a:r>
          </a:p>
          <a:p>
            <a:pPr marL="171450" lvl="1" indent="-171450" defTabSz="914400" eaLnBrk="1" fontAlgn="auto" latinLnBrk="0" hangingPunct="1">
              <a:buClrTx/>
              <a:buSzTx/>
              <a:buFont typeface="Arial" panose="020B0604020202020204" pitchFamily="34" charset="0"/>
              <a:buChar char="•"/>
              <a:tabLst/>
              <a:defRPr/>
            </a:pPr>
            <a:r>
              <a:rPr lang="en-AU" sz="1100" dirty="0">
                <a:latin typeface="Calibri" panose="020F0502020204030204" pitchFamily="34" charset="0"/>
                <a:ea typeface="Calibri" panose="020F0502020204030204" pitchFamily="34" charset="0"/>
                <a:cs typeface="Calibri" panose="020F0502020204030204" pitchFamily="34" charset="0"/>
              </a:rPr>
              <a:t>achievement of literacy (reading and writing) standard</a:t>
            </a:r>
          </a:p>
          <a:p>
            <a:pPr marL="171450" lvl="1" indent="-171450" defTabSz="914400" eaLnBrk="1" fontAlgn="auto" latinLnBrk="0" hangingPunct="1">
              <a:buClrTx/>
              <a:buSzTx/>
              <a:buFont typeface="Arial" panose="020B0604020202020204" pitchFamily="34" charset="0"/>
              <a:buChar char="•"/>
              <a:tabLst/>
              <a:defRPr/>
            </a:pPr>
            <a:r>
              <a:rPr lang="en-AU" sz="1100" dirty="0">
                <a:latin typeface="Calibri" panose="020F0502020204030204" pitchFamily="34" charset="0"/>
                <a:ea typeface="Calibri" panose="020F0502020204030204" pitchFamily="34" charset="0"/>
                <a:cs typeface="Calibri" panose="020F0502020204030204" pitchFamily="34" charset="0"/>
              </a:rPr>
              <a:t>achievement of numeracy standard</a:t>
            </a:r>
          </a:p>
          <a:p>
            <a:pPr marL="171450" lvl="1" indent="-171450" defTabSz="914400" eaLnBrk="1" fontAlgn="auto" latinLnBrk="0" hangingPunct="1">
              <a:buClrTx/>
              <a:buSzTx/>
              <a:buFont typeface="Arial" panose="020B0604020202020204" pitchFamily="34" charset="0"/>
              <a:buChar char="•"/>
              <a:tabLst/>
              <a:defRPr/>
            </a:pPr>
            <a:r>
              <a:rPr lang="en-AU" sz="1100" dirty="0">
                <a:latin typeface="Calibri" panose="020F0502020204030204" pitchFamily="34" charset="0"/>
                <a:ea typeface="Calibri" panose="020F0502020204030204" pitchFamily="34" charset="0"/>
                <a:cs typeface="Calibri" panose="020F0502020204030204" pitchFamily="34" charset="0"/>
              </a:rPr>
              <a:t>achievement of exhibitions and awards</a:t>
            </a:r>
          </a:p>
          <a:p>
            <a:pPr marL="171450" lvl="1" indent="-171450" defTabSz="914400" eaLnBrk="1" fontAlgn="auto" latinLnBrk="0" hangingPunct="1">
              <a:buClrTx/>
              <a:buSzTx/>
              <a:buFont typeface="Arial" panose="020B0604020202020204" pitchFamily="34" charset="0"/>
              <a:buChar char="•"/>
              <a:tabLst/>
              <a:defRPr/>
            </a:pPr>
            <a:r>
              <a:rPr lang="en-AU" sz="1100" dirty="0">
                <a:latin typeface="Calibri" panose="020F0502020204030204" pitchFamily="34" charset="0"/>
                <a:ea typeface="Calibri" panose="020F0502020204030204" pitchFamily="34" charset="0"/>
                <a:cs typeface="Calibri" panose="020F0502020204030204" pitchFamily="34" charset="0"/>
              </a:rPr>
              <a:t>school grades, school marks, and combined scores in ATAR units</a:t>
            </a:r>
          </a:p>
          <a:p>
            <a:pPr marL="171450" lvl="1" indent="-171450" defTabSz="914400" eaLnBrk="1" fontAlgn="auto" latinLnBrk="0" hangingPunct="1">
              <a:buClrTx/>
              <a:buSzTx/>
              <a:buFont typeface="Arial" panose="020B0604020202020204" pitchFamily="34" charset="0"/>
              <a:buChar char="•"/>
              <a:tabLst/>
              <a:defRPr/>
            </a:pPr>
            <a:r>
              <a:rPr lang="en-AU" sz="1100" dirty="0">
                <a:latin typeface="Calibri" panose="020F0502020204030204" pitchFamily="34" charset="0"/>
                <a:ea typeface="Calibri" panose="020F0502020204030204" pitchFamily="34" charset="0"/>
                <a:cs typeface="Calibri" panose="020F0502020204030204" pitchFamily="34" charset="0"/>
              </a:rPr>
              <a:t>school grades and school marks in General and Foundation units</a:t>
            </a:r>
          </a:p>
          <a:p>
            <a:pPr marL="171450" lvl="1" indent="-171450" eaLnBrk="1" fontAlgn="auto" latinLnBrk="0" hangingPunct="1">
              <a:buClrTx/>
              <a:buSzTx/>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completed Preliminary units</a:t>
            </a:r>
          </a:p>
          <a:p>
            <a:pPr marL="171450" lvl="1" indent="-171450" eaLnBrk="1" fontAlgn="auto" latinLnBrk="0" hangingPunct="1">
              <a:buClrTx/>
              <a:buSzTx/>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completed VET industry specific units</a:t>
            </a:r>
          </a:p>
          <a:p>
            <a:pPr marL="171450" lvl="1" indent="-171450" eaLnBrk="1" fontAlgn="auto" latinLnBrk="0" hangingPunct="1">
              <a:buClrTx/>
              <a:buSzTx/>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successfully completed VET qualifications and VET units of competency </a:t>
            </a:r>
          </a:p>
          <a:p>
            <a:pPr marL="171450" lvl="1" indent="-171450" eaLnBrk="1" fontAlgn="auto" latinLnBrk="0" hangingPunct="1">
              <a:buClrTx/>
              <a:buSzTx/>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successfully completed endorsed programs</a:t>
            </a:r>
          </a:p>
          <a:p>
            <a:pPr marL="171450" lvl="1" indent="-171450" eaLnBrk="1" fontAlgn="t" latinLnBrk="0" hangingPunct="1">
              <a:buClrTx/>
              <a:buSzTx/>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number of community service hours undertaken (if reported by the school).</a:t>
            </a:r>
          </a:p>
          <a:p>
            <a:pPr marL="628650" lvl="1" indent="-171450" eaLnBrk="1" fontAlgn="t" latinLnBrk="0" hangingPunct="1">
              <a:buClrTx/>
              <a:buSzTx/>
              <a:buFont typeface="Arial" panose="020B0604020202020204" pitchFamily="34" charset="0"/>
              <a:buChar char="•"/>
              <a:defRPr/>
            </a:pPr>
            <a:endParaRPr lang="en-AU" sz="1100" kern="12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3</a:t>
            </a:fld>
            <a:endParaRPr lang="en-AU"/>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4020907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30</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4043432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31</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717859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32</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2747876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33</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960522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34</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3178338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1979935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324000" indent="-172800">
              <a:buFont typeface="Arial" panose="020B0604020202020204" pitchFamily="34" charset="0"/>
              <a:buChar char="•"/>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We encourage schools to share awareness of the tool with their Year 12 students.  </a:t>
            </a:r>
          </a:p>
          <a:p>
            <a:pPr marL="324000" indent="-172800">
              <a:buFont typeface="Arial" panose="020B0604020202020204" pitchFamily="34" charset="0"/>
              <a:buChar char="•"/>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Students can use it at home with their parents, or at school in conjunction with year coordinators or school admin staff if they are considering making changes to their education program.</a:t>
            </a:r>
          </a:p>
          <a:p>
            <a:pPr marL="324000" indent="-172800">
              <a:buFont typeface="Arial" panose="020B0604020202020204" pitchFamily="34" charset="0"/>
              <a:buChar char="•"/>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There is a shared responsibility with the school and the student to ensure students remain WACE eligible should they make changes to the learning program and/or to monitor their grades.</a:t>
            </a:r>
          </a:p>
          <a:p>
            <a:pPr marL="324000" indent="-172800">
              <a:buFont typeface="Arial" panose="020B0604020202020204" pitchFamily="34" charset="0"/>
              <a:buChar char="•"/>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Students enter information about their enrolments and achievements, the WACE Checker generates a report that shows progress towards WACE achievement.</a:t>
            </a:r>
          </a:p>
          <a:p>
            <a:pPr marL="324000" indent="-172800">
              <a:buFont typeface="Arial" panose="020B0604020202020204" pitchFamily="34" charset="0"/>
              <a:buChar char="•"/>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Students can save the information, print it, email it to one or more people and if required, access the information at a later date to make changes.</a:t>
            </a:r>
          </a:p>
          <a:p>
            <a:pPr marL="324000" indent="-172800">
              <a:buFont typeface="Arial" panose="020B0604020202020204" pitchFamily="34" charset="0"/>
              <a:buChar char="•"/>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For example, every year, students do not achieve their WACE because they don’t have a List B subject, or enough unit equivalents. This could be avoided by using the WACE Checker if students are seeking to make changes to their education program that may affect their WACE achievement.</a:t>
            </a:r>
          </a:p>
          <a:p>
            <a:endParaRPr lang="en-AU" sz="1100" kern="1200" dirty="0">
              <a:solidFill>
                <a:schemeClr val="tx1"/>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36</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598347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37</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1743829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38</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2877270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11163" y="4804161"/>
            <a:ext cx="6113205" cy="4920607"/>
          </a:xfrm>
        </p:spPr>
        <p:txBody>
          <a:bodyPr/>
          <a:lstStyle/>
          <a:p>
            <a:pPr marL="139700" indent="0">
              <a:buNone/>
            </a:pPr>
            <a:r>
              <a:rPr lang="en-AU" sz="1100" b="1" kern="1200" dirty="0">
                <a:solidFill>
                  <a:schemeClr val="tx1"/>
                </a:solidFill>
                <a:effectLst/>
                <a:latin typeface="Calibri" panose="020F0502020204030204" pitchFamily="34" charset="0"/>
                <a:cs typeface="Calibri" panose="020F0502020204030204" pitchFamily="34" charset="0"/>
              </a:rPr>
              <a:t>Student Information website</a:t>
            </a:r>
            <a:endParaRPr lang="en-AU" sz="1100" kern="1200" dirty="0">
              <a:solidFill>
                <a:schemeClr val="tx1"/>
              </a:solidFill>
              <a:effectLst/>
              <a:latin typeface="Calibri" panose="020F0502020204030204" pitchFamily="34" charset="0"/>
              <a:cs typeface="Calibri" panose="020F0502020204030204" pitchFamily="34" charset="0"/>
            </a:endParaRPr>
          </a:p>
          <a:p>
            <a:pPr marL="139700" indent="0">
              <a:buFont typeface="Arial" panose="020B0604020202020204" pitchFamily="34" charset="0"/>
              <a:buNone/>
            </a:pPr>
            <a:r>
              <a:rPr lang="en-AU" sz="1100" kern="1200" dirty="0">
                <a:solidFill>
                  <a:schemeClr val="tx1"/>
                </a:solidFill>
                <a:effectLst/>
                <a:latin typeface="Calibri" panose="020F0502020204030204" pitchFamily="34" charset="0"/>
                <a:cs typeface="Calibri" panose="020F0502020204030204" pitchFamily="34" charset="0"/>
              </a:rPr>
              <a:t>The student site provides students with easy access to information under the headings of: </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Student Portal</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Getting Organised</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Curriculum</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Examinations and Texting</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Certification and Post-School</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Frequently Asked Questions (FAQs).</a:t>
            </a:r>
          </a:p>
          <a:p>
            <a:pPr marL="139700" indent="0">
              <a:buNone/>
            </a:pPr>
            <a:endParaRPr lang="en-AU" sz="1100" kern="1200" dirty="0">
              <a:solidFill>
                <a:schemeClr val="tx1"/>
              </a:solidFill>
              <a:effectLst/>
              <a:latin typeface="Calibri" panose="020F0502020204030204" pitchFamily="34" charset="0"/>
              <a:cs typeface="Calibri" panose="020F0502020204030204" pitchFamily="34" charset="0"/>
            </a:endParaRPr>
          </a:p>
          <a:p>
            <a:pPr marL="139700" indent="0">
              <a:buNone/>
            </a:pPr>
            <a:r>
              <a:rPr lang="en-AU" sz="1100" kern="1200" dirty="0">
                <a:solidFill>
                  <a:schemeClr val="tx1"/>
                </a:solidFill>
                <a:effectLst/>
                <a:latin typeface="Calibri" panose="020F0502020204030204" pitchFamily="34" charset="0"/>
                <a:cs typeface="Calibri" panose="020F0502020204030204" pitchFamily="34" charset="0"/>
              </a:rPr>
              <a:t>The student site currently focuses on Year 12s and links closely to the </a:t>
            </a:r>
            <a:r>
              <a:rPr lang="en-AU" sz="1100" i="1" kern="1200" dirty="0">
                <a:solidFill>
                  <a:schemeClr val="tx1"/>
                </a:solidFill>
                <a:effectLst/>
                <a:latin typeface="Calibri" panose="020F0502020204030204" pitchFamily="34" charset="0"/>
                <a:cs typeface="Calibri" panose="020F0502020204030204" pitchFamily="34" charset="0"/>
              </a:rPr>
              <a:t>Year 12 Information Handbook 2020, Part I.</a:t>
            </a:r>
            <a:r>
              <a:rPr lang="en-AU" sz="1100" kern="1200" dirty="0">
                <a:solidFill>
                  <a:schemeClr val="tx1"/>
                </a:solidFill>
                <a:effectLst/>
                <a:latin typeface="Calibri" panose="020F0502020204030204" pitchFamily="34" charset="0"/>
                <a:cs typeface="Calibri" panose="020F0502020204030204" pitchFamily="34" charset="0"/>
              </a:rPr>
              <a:t> The handbook is available at </a:t>
            </a:r>
            <a:r>
              <a:rPr lang="en-AU" sz="1100" u="sng" kern="1200" dirty="0">
                <a:solidFill>
                  <a:schemeClr val="tx1"/>
                </a:solidFill>
                <a:effectLst/>
                <a:latin typeface="Calibri" panose="020F0502020204030204" pitchFamily="34" charset="0"/>
                <a:cs typeface="Calibri" panose="020F0502020204030204" pitchFamily="34" charset="0"/>
                <a:hlinkClick r:id="rId3"/>
              </a:rPr>
              <a:t>https://www.scsa.wa.edu.au/publications/year-12-information</a:t>
            </a:r>
            <a:r>
              <a:rPr lang="en-AU" sz="1100" kern="1200" dirty="0">
                <a:solidFill>
                  <a:schemeClr val="tx1"/>
                </a:solidFill>
                <a:effectLst/>
                <a:latin typeface="Calibri" panose="020F0502020204030204" pitchFamily="34" charset="0"/>
                <a:cs typeface="Calibri" panose="020F0502020204030204" pitchFamily="34" charset="0"/>
              </a:rPr>
              <a:t>.</a:t>
            </a:r>
          </a:p>
          <a:p>
            <a:pPr marL="139700" indent="0">
              <a:buNone/>
            </a:pPr>
            <a:endParaRPr lang="en-AU" sz="1100" kern="1200" dirty="0">
              <a:solidFill>
                <a:schemeClr val="tx1"/>
              </a:solidFill>
              <a:effectLst/>
              <a:latin typeface="Calibri" panose="020F0502020204030204" pitchFamily="34" charset="0"/>
              <a:cs typeface="Calibri" panose="020F0502020204030204" pitchFamily="34" charset="0"/>
            </a:endParaRPr>
          </a:p>
          <a:p>
            <a:pPr marL="139700" indent="0">
              <a:buNone/>
            </a:pPr>
            <a:r>
              <a:rPr lang="en-AU" sz="1100" b="1" kern="1200" dirty="0">
                <a:solidFill>
                  <a:schemeClr val="tx1"/>
                </a:solidFill>
                <a:effectLst/>
                <a:latin typeface="Calibri" panose="020F0502020204030204" pitchFamily="34" charset="0"/>
                <a:cs typeface="Calibri" panose="020F0502020204030204" pitchFamily="34" charset="0"/>
              </a:rPr>
              <a:t>Parents and Community website </a:t>
            </a:r>
            <a:endParaRPr lang="en-AU" sz="1100" kern="1200" dirty="0">
              <a:solidFill>
                <a:schemeClr val="tx1"/>
              </a:solidFill>
              <a:effectLst/>
              <a:latin typeface="Calibri" panose="020F0502020204030204" pitchFamily="34" charset="0"/>
              <a:cs typeface="Calibri" panose="020F0502020204030204" pitchFamily="34" charset="0"/>
            </a:endParaRPr>
          </a:p>
          <a:p>
            <a:pPr marL="139700" indent="0">
              <a:buNone/>
            </a:pPr>
            <a:r>
              <a:rPr lang="en-AU" sz="1100" b="0" i="0" kern="1200" dirty="0">
                <a:solidFill>
                  <a:schemeClr val="tx1"/>
                </a:solidFill>
                <a:effectLst/>
                <a:latin typeface="Calibri" panose="020F0502020204030204" pitchFamily="34" charset="0"/>
                <a:cs typeface="Calibri" panose="020F0502020204030204" pitchFamily="34" charset="0"/>
              </a:rPr>
              <a:t>The Parent and Community website can now be accessed on the Authority website </a:t>
            </a:r>
            <a:r>
              <a:rPr lang="en-AU" sz="1100" b="0" i="0" u="sng" kern="1200" dirty="0">
                <a:solidFill>
                  <a:schemeClr val="tx1"/>
                </a:solidFill>
                <a:effectLst/>
                <a:latin typeface="Calibri" panose="020F0502020204030204" pitchFamily="34" charset="0"/>
                <a:cs typeface="Calibri" panose="020F0502020204030204" pitchFamily="34" charset="0"/>
                <a:hlinkClick r:id="rId4"/>
              </a:rPr>
              <a:t>https://www.scsa.wa.edu.au</a:t>
            </a:r>
            <a:r>
              <a:rPr lang="en-AU" sz="1100" b="0" i="0" kern="1200" dirty="0">
                <a:solidFill>
                  <a:schemeClr val="tx1"/>
                </a:solidFill>
                <a:effectLst/>
                <a:latin typeface="Calibri" panose="020F0502020204030204" pitchFamily="34" charset="0"/>
                <a:cs typeface="Calibri" panose="020F0502020204030204" pitchFamily="34" charset="0"/>
              </a:rPr>
              <a:t> via the Parents and Community tab.</a:t>
            </a:r>
            <a:endParaRPr lang="en-AU" sz="1100" b="1" i="1" kern="1200" dirty="0">
              <a:solidFill>
                <a:schemeClr val="tx1"/>
              </a:solidFill>
              <a:effectLst/>
              <a:latin typeface="Calibri" panose="020F0502020204030204" pitchFamily="34" charset="0"/>
              <a:cs typeface="Calibri" panose="020F0502020204030204" pitchFamily="34" charset="0"/>
            </a:endParaRPr>
          </a:p>
          <a:p>
            <a:endParaRPr lang="en-AU" sz="1100" kern="1200" dirty="0">
              <a:solidFill>
                <a:schemeClr val="tx1"/>
              </a:solidFill>
              <a:effectLst/>
              <a:latin typeface="Calibri" panose="020F0502020204030204" pitchFamily="34" charset="0"/>
              <a:cs typeface="Calibri" panose="020F0502020204030204" pitchFamily="34" charset="0"/>
            </a:endParaRPr>
          </a:p>
          <a:p>
            <a:pPr marL="139700" indent="0">
              <a:buNone/>
            </a:pPr>
            <a:r>
              <a:rPr lang="en-AU" sz="1100" kern="1200" dirty="0">
                <a:solidFill>
                  <a:schemeClr val="tx1"/>
                </a:solidFill>
                <a:effectLst/>
                <a:latin typeface="Calibri" panose="020F0502020204030204" pitchFamily="34" charset="0"/>
                <a:cs typeface="Calibri" panose="020F0502020204030204" pitchFamily="34" charset="0"/>
              </a:rPr>
              <a:t>The parent site provides information about what children and young people should learn, how they are assessed and the standards they are expected to reach at each year level, from Kindergarten to Year 12. The site will continue to be refined and developed over time. </a:t>
            </a:r>
          </a:p>
          <a:p>
            <a:endParaRPr lang="en-AU" sz="1100" kern="1200" dirty="0">
              <a:solidFill>
                <a:schemeClr val="tx1"/>
              </a:solidFill>
              <a:effectLst/>
              <a:latin typeface="Calibri" panose="020F0502020204030204" pitchFamily="34" charset="0"/>
              <a:cs typeface="Calibri" panose="020F0502020204030204" pitchFamily="34" charset="0"/>
            </a:endParaRPr>
          </a:p>
          <a:p>
            <a:pPr marL="139700" indent="0">
              <a:buNone/>
            </a:pPr>
            <a:r>
              <a:rPr lang="en-AU" sz="1100" kern="1200" dirty="0">
                <a:solidFill>
                  <a:schemeClr val="tx1"/>
                </a:solidFill>
                <a:effectLst/>
                <a:latin typeface="Calibri" panose="020F0502020204030204" pitchFamily="34" charset="0"/>
                <a:cs typeface="Calibri" panose="020F0502020204030204" pitchFamily="34" charset="0"/>
              </a:rPr>
              <a:t>The parent site has been developed for parents and community members as a guide to:</a:t>
            </a:r>
            <a:r>
              <a:rPr lang="en-AU" sz="1100" kern="1200" baseline="0" dirty="0">
                <a:solidFill>
                  <a:schemeClr val="tx1"/>
                </a:solidFill>
                <a:effectLst/>
                <a:latin typeface="Calibri" panose="020F0502020204030204" pitchFamily="34" charset="0"/>
                <a:cs typeface="Calibri" panose="020F0502020204030204" pitchFamily="34" charset="0"/>
              </a:rPr>
              <a:t> </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the </a:t>
            </a:r>
            <a:r>
              <a:rPr lang="en-AU" sz="1100" i="1" kern="1200" dirty="0">
                <a:solidFill>
                  <a:schemeClr val="tx1"/>
                </a:solidFill>
                <a:latin typeface="Calibri" panose="020F0502020204030204" pitchFamily="34" charset="0"/>
                <a:ea typeface="Calibri" panose="020F0502020204030204" pitchFamily="34" charset="0"/>
                <a:cs typeface="Calibri" panose="020F0502020204030204" pitchFamily="34" charset="0"/>
              </a:rPr>
              <a:t>Western Australian Curriculum and Assessment Outline</a:t>
            </a: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(the </a:t>
            </a:r>
            <a:r>
              <a:rPr lang="en-AU" sz="1100" i="1" kern="1200" dirty="0">
                <a:solidFill>
                  <a:schemeClr val="tx1"/>
                </a:solidFill>
                <a:latin typeface="Calibri" panose="020F0502020204030204" pitchFamily="34" charset="0"/>
                <a:ea typeface="Calibri" panose="020F0502020204030204" pitchFamily="34" charset="0"/>
                <a:cs typeface="Calibri" panose="020F0502020204030204" pitchFamily="34" charset="0"/>
              </a:rPr>
              <a:t>Outline</a:t>
            </a: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 Kindergarten through to Year 10</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the Western Australian Certificate of Education (WACE), Years 11 and 12.</a:t>
            </a:r>
          </a:p>
          <a:p>
            <a:pPr marL="457200" lvl="1" indent="0">
              <a:buFontTx/>
              <a:buNone/>
            </a:pPr>
            <a:endParaRPr lang="en-AU" sz="1100" kern="1200" dirty="0">
              <a:solidFill>
                <a:schemeClr val="tx1"/>
              </a:solidFill>
              <a:effectLst/>
              <a:latin typeface="Calibri" panose="020F0502020204030204" pitchFamily="34" charset="0"/>
              <a:cs typeface="Calibri" panose="020F0502020204030204" pitchFamily="34" charset="0"/>
            </a:endParaRPr>
          </a:p>
          <a:p>
            <a:pPr marL="139700" marR="0" lvl="0" indent="0" algn="l" rtl="0">
              <a:lnSpc>
                <a:spcPct val="100000"/>
              </a:lnSpc>
              <a:spcBef>
                <a:spcPts val="0"/>
              </a:spcBef>
              <a:spcAft>
                <a:spcPts val="0"/>
              </a:spcAft>
              <a:buClr>
                <a:srgbClr val="000000"/>
              </a:buClr>
              <a:buSzPts val="1400"/>
              <a:buFont typeface="Arial"/>
              <a:buNone/>
            </a:pPr>
            <a:r>
              <a:rPr lang="en-AU" sz="1100" b="0" i="0" u="none" strike="noStrike" kern="1200" cap="none" baseline="0" dirty="0">
                <a:solidFill>
                  <a:schemeClr val="tx1"/>
                </a:solidFill>
                <a:effectLst/>
                <a:latin typeface="Calibri" panose="020F0502020204030204" pitchFamily="34" charset="0"/>
                <a:cs typeface="Calibri" panose="020F0502020204030204" pitchFamily="34" charset="0"/>
                <a:sym typeface="Arial"/>
              </a:rPr>
              <a:t>Parents and the community can access information about:</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what children and young people should learn </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how they are assessed </a:t>
            </a:r>
          </a:p>
          <a:p>
            <a:pPr marL="324000" lvl="1" indent="-172800">
              <a:buFont typeface="Arial" panose="020B0604020202020204" pitchFamily="34" charset="0"/>
              <a:buChar char="•"/>
            </a:pPr>
            <a:r>
              <a:rPr lang="en-AU" sz="1100" kern="1200" dirty="0">
                <a:solidFill>
                  <a:schemeClr val="tx1"/>
                </a:solidFill>
                <a:latin typeface="Calibri" panose="020F0502020204030204" pitchFamily="34" charset="0"/>
                <a:ea typeface="Calibri" panose="020F0502020204030204" pitchFamily="34" charset="0"/>
                <a:cs typeface="Calibri" panose="020F0502020204030204" pitchFamily="34" charset="0"/>
              </a:rPr>
              <a:t>the standards children and young people are expected to reach at each year level.</a:t>
            </a:r>
          </a:p>
        </p:txBody>
      </p:sp>
      <p:sp>
        <p:nvSpPr>
          <p:cNvPr id="4" name="Slide Number Placeholder 3"/>
          <p:cNvSpPr>
            <a:spLocks noGrp="1"/>
          </p:cNvSpPr>
          <p:nvPr>
            <p:ph type="sldNum" sz="quarter" idx="10"/>
          </p:nvPr>
        </p:nvSpPr>
        <p:spPr>
          <a:xfrm>
            <a:off x="3851275" y="9428163"/>
            <a:ext cx="2946400" cy="498475"/>
          </a:xfrm>
        </p:spPr>
        <p:txBody>
          <a:bodyPr/>
          <a:lstStyle/>
          <a:p>
            <a:fld id="{90DF67DC-D5A7-44CC-A46D-461C3356B5A8}" type="slidenum">
              <a:rPr lang="en-AU" smtClean="0"/>
              <a:t>39</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35806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a:t>The </a:t>
            </a:r>
            <a:r>
              <a:rPr lang="en-AU" sz="1100" dirty="0">
                <a:solidFill>
                  <a:schemeClr val="tx1"/>
                </a:solidFill>
              </a:rPr>
              <a:t>WACE is recognised nationally</a:t>
            </a:r>
            <a:r>
              <a:rPr lang="en-AU" sz="1100" baseline="0" dirty="0">
                <a:solidFill>
                  <a:schemeClr val="tx1"/>
                </a:solidFill>
              </a:rPr>
              <a:t> </a:t>
            </a:r>
            <a:r>
              <a:rPr lang="en-AU" sz="1100" dirty="0">
                <a:solidFill>
                  <a:schemeClr val="tx1"/>
                </a:solidFill>
              </a:rPr>
              <a:t>by universities and other tertiary institutions, industry and training providers.</a:t>
            </a:r>
          </a:p>
          <a:p>
            <a:endParaRPr lang="en-AU" sz="1100" dirty="0"/>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4</a:t>
            </a:fld>
            <a:endParaRPr lang="en-AU"/>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237310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0DF67DC-D5A7-44CC-A46D-461C3356B5A8}" type="slidenum">
              <a:rPr lang="en-AU" smtClean="0"/>
              <a:t>40</a:t>
            </a:fld>
            <a:endParaRPr lang="en-AU"/>
          </a:p>
        </p:txBody>
      </p:sp>
    </p:spTree>
    <p:extLst>
      <p:ext uri="{BB962C8B-B14F-4D97-AF65-F5344CB8AC3E}">
        <p14:creationId xmlns:p14="http://schemas.microsoft.com/office/powerpoint/2010/main" val="3042462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41</a:t>
            </a:fld>
            <a:endParaRPr lang="en-AU" dirty="0"/>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65086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0" y="4776788"/>
            <a:ext cx="5953125" cy="390842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br>
              <a:rPr lang="en-AU" sz="1200" b="1" i="0" kern="1200" dirty="0">
                <a:solidFill>
                  <a:schemeClr val="tx1"/>
                </a:solidFill>
                <a:effectLst/>
                <a:latin typeface="+mn-lt"/>
                <a:ea typeface="+mn-ea"/>
                <a:cs typeface="+mn-cs"/>
              </a:rPr>
            </a:br>
            <a:br>
              <a:rPr lang="en-AU" sz="1200" b="1" i="0" kern="1200" dirty="0">
                <a:solidFill>
                  <a:schemeClr val="tx1"/>
                </a:solidFill>
                <a:effectLst/>
                <a:latin typeface="+mn-lt"/>
                <a:ea typeface="+mn-ea"/>
                <a:cs typeface="+mn-cs"/>
              </a:rPr>
            </a:br>
            <a:endParaRPr lang="en-AU" sz="1100" b="1" kern="1200" dirty="0">
              <a:solidFill>
                <a:schemeClr val="tx1"/>
              </a:solidFill>
              <a:effectLst/>
              <a:latin typeface="+mn-lt"/>
              <a:ea typeface="+mn-ea"/>
              <a:cs typeface="+mn-cs"/>
            </a:endParaRPr>
          </a:p>
          <a:p>
            <a:endParaRPr lang="en-AU" sz="1100"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1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5</a:t>
            </a:fld>
            <a:endParaRPr lang="en-AU"/>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19524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indent="0">
              <a:buNone/>
            </a:pPr>
            <a:r>
              <a:rPr lang="en-AU" sz="1100" i="0" kern="1200" dirty="0">
                <a:solidFill>
                  <a:schemeClr val="tx1"/>
                </a:solidFill>
                <a:effectLst/>
                <a:latin typeface="Calibri" panose="020F0502020204030204" pitchFamily="34" charset="0"/>
                <a:ea typeface="+mn-ea"/>
                <a:cs typeface="Calibri" panose="020F0502020204030204" pitchFamily="34" charset="0"/>
              </a:rPr>
              <a:t>If students </a:t>
            </a:r>
            <a:r>
              <a:rPr lang="en-AU" sz="1100" b="1" i="0" kern="1200" dirty="0">
                <a:solidFill>
                  <a:schemeClr val="tx1"/>
                </a:solidFill>
                <a:effectLst/>
                <a:latin typeface="Calibri" panose="020F0502020204030204" pitchFamily="34" charset="0"/>
                <a:ea typeface="+mn-ea"/>
                <a:cs typeface="Calibri" panose="020F0502020204030204" pitchFamily="34" charset="0"/>
              </a:rPr>
              <a:t>do not </a:t>
            </a:r>
            <a:r>
              <a:rPr lang="en-AU" sz="1100" i="0" kern="1200" dirty="0">
                <a:solidFill>
                  <a:schemeClr val="tx1"/>
                </a:solidFill>
                <a:effectLst/>
                <a:latin typeface="Calibri" panose="020F0502020204030204" pitchFamily="34" charset="0"/>
                <a:ea typeface="+mn-ea"/>
                <a:cs typeface="Calibri" panose="020F0502020204030204" pitchFamily="34" charset="0"/>
              </a:rPr>
              <a:t>meet the literacy and numeracy standard by the time they exit secondary school, they can apply to the Authority to re-sit the assessment.</a:t>
            </a:r>
          </a:p>
          <a:p>
            <a:pPr marL="457200" lvl="0" indent="-317500"/>
            <a:endParaRPr lang="en-AU" sz="1100" dirty="0">
              <a:latin typeface="Calibri" panose="020F0502020204030204" pitchFamily="34" charset="0"/>
              <a:cs typeface="Calibri" panose="020F0502020204030204" pitchFamily="34" charset="0"/>
            </a:endParaRPr>
          </a:p>
          <a:p>
            <a:pPr marL="139700" lvl="0" indent="0">
              <a:buNone/>
            </a:pPr>
            <a:r>
              <a:rPr lang="en-AU" sz="1100" dirty="0">
                <a:latin typeface="Calibri" panose="020F0502020204030204" pitchFamily="34" charset="0"/>
                <a:cs typeface="Calibri" panose="020F0502020204030204" pitchFamily="34" charset="0"/>
              </a:rPr>
              <a:t>If students do not demonstrate the required standard, they will not be eligible for a WACE. </a:t>
            </a:r>
          </a:p>
          <a:p>
            <a:pPr marL="139700" lvl="0" indent="0">
              <a:buNone/>
            </a:pPr>
            <a:endParaRPr lang="en-AU" sz="1100" dirty="0">
              <a:latin typeface="Calibri" panose="020F0502020204030204" pitchFamily="34" charset="0"/>
              <a:cs typeface="Calibri" panose="020F0502020204030204" pitchFamily="34" charset="0"/>
            </a:endParaRPr>
          </a:p>
          <a:p>
            <a:pPr marL="139700" lvl="0" indent="0">
              <a:buNone/>
            </a:pPr>
            <a:r>
              <a:rPr lang="en-AU" sz="1100" dirty="0">
                <a:latin typeface="Calibri" panose="020F0502020204030204" pitchFamily="34" charset="0"/>
                <a:cs typeface="Calibri" panose="020F0502020204030204" pitchFamily="34" charset="0"/>
              </a:rPr>
              <a:t>All students receive a Western Australian Statement of Student Achievement (WASSA), which records every course and program a student has completed in Years 11 and 12.</a:t>
            </a:r>
          </a:p>
          <a:p>
            <a:pPr marL="139700" lvl="0" indent="0">
              <a:buNone/>
            </a:pPr>
            <a:endParaRPr lang="en-AU" sz="1100" dirty="0">
              <a:latin typeface="Calibri" panose="020F0502020204030204" pitchFamily="34" charset="0"/>
              <a:cs typeface="Calibri" panose="020F0502020204030204" pitchFamily="34" charset="0"/>
            </a:endParaRPr>
          </a:p>
          <a:p>
            <a:pPr marL="139700" lvl="0" indent="0">
              <a:buNone/>
            </a:pPr>
            <a:r>
              <a:rPr lang="en-AU" sz="1100" dirty="0">
                <a:latin typeface="Calibri" panose="020F0502020204030204" pitchFamily="34" charset="0"/>
                <a:cs typeface="Calibri" panose="020F0502020204030204" pitchFamily="34" charset="0"/>
              </a:rPr>
              <a:t>If students demonstrate the required minimum standard after they have left school, they will be awarded the WACE (assuming they have met all other WACE requirements).</a:t>
            </a:r>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6</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564982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0" indent="0">
              <a:spcAft>
                <a:spcPts val="750"/>
              </a:spcAft>
              <a:buNone/>
            </a:pPr>
            <a:r>
              <a:rPr lang="en-AU" sz="1100" dirty="0">
                <a:latin typeface="Calibri" panose="020F0502020204030204" pitchFamily="34" charset="0"/>
                <a:cs typeface="Calibri" panose="020F0502020204030204" pitchFamily="34" charset="0"/>
              </a:rPr>
              <a:t>Students must complete a minimum of 20 units or the equivalent, including:</a:t>
            </a:r>
          </a:p>
          <a:p>
            <a:pPr marL="171450" indent="-171450">
              <a:buClrTx/>
              <a:buSzTx/>
              <a:buFont typeface="Arial" panose="020B0604020202020204" pitchFamily="34" charset="0"/>
              <a:buChar char="•"/>
              <a:defRPr/>
            </a:pPr>
            <a:r>
              <a:rPr lang="en-AU" sz="1100" dirty="0"/>
              <a:t>a minimum of ten Year 12 units or the equivalent</a:t>
            </a:r>
          </a:p>
          <a:p>
            <a:pPr marL="171450" marR="0" lvl="0" indent="-171450" algn="l" defTabSz="914400" rtl="0" eaLnBrk="1" fontAlgn="auto" latinLnBrk="0" hangingPunct="1">
              <a:buClrTx/>
              <a:buSzTx/>
              <a:buFont typeface="Arial" panose="020B0604020202020204" pitchFamily="34" charset="0"/>
              <a:buChar char="•"/>
              <a:tabLst/>
              <a:defRPr/>
            </a:pPr>
            <a:r>
              <a:rPr lang="en-AU" sz="1100" dirty="0">
                <a:latin typeface="Calibri" panose="020F0502020204030204" pitchFamily="34" charset="0"/>
                <a:cs typeface="Calibri" panose="020F0502020204030204" pitchFamily="34" charset="0"/>
              </a:rPr>
              <a:t>four units from an English </a:t>
            </a:r>
            <a:r>
              <a:rPr lang="en-AU" sz="1100" dirty="0"/>
              <a:t>learning area </a:t>
            </a:r>
            <a:r>
              <a:rPr lang="en-AU" sz="1100" dirty="0">
                <a:latin typeface="Calibri" panose="020F0502020204030204" pitchFamily="34" charset="0"/>
                <a:cs typeface="Calibri" panose="020F0502020204030204" pitchFamily="34" charset="0"/>
              </a:rPr>
              <a:t>course, post-Year 10, including at least one pair of Year 12 units from an English learning area course</a:t>
            </a:r>
            <a:r>
              <a:rPr lang="en-AU" sz="1100" baseline="0" dirty="0">
                <a:latin typeface="Calibri" panose="020F0502020204030204" pitchFamily="34" charset="0"/>
                <a:cs typeface="Calibri" panose="020F0502020204030204" pitchFamily="34" charset="0"/>
              </a:rPr>
              <a:t> (English, Literature, English as an Additional Language or Dialect)</a:t>
            </a:r>
            <a:endParaRPr lang="en-AU" sz="1100" dirty="0">
              <a:latin typeface="Calibri" panose="020F0502020204030204" pitchFamily="34" charset="0"/>
              <a:cs typeface="Calibri" panose="020F0502020204030204" pitchFamily="34" charset="0"/>
            </a:endParaRPr>
          </a:p>
          <a:p>
            <a:pPr marL="171450" indent="-171450">
              <a:buClrTx/>
              <a:buSzTx/>
              <a:buFont typeface="Arial" panose="020B0604020202020204" pitchFamily="34" charset="0"/>
              <a:buChar char="•"/>
              <a:defRPr/>
            </a:pPr>
            <a:r>
              <a:rPr lang="en-AU" sz="1100" dirty="0"/>
              <a:t>one pair of Year 12 units from List A (arts/languages/social sciences)</a:t>
            </a:r>
          </a:p>
          <a:p>
            <a:pPr marL="171450" indent="-171450">
              <a:buClrTx/>
              <a:buSzTx/>
              <a:buFont typeface="Arial" panose="020B0604020202020204" pitchFamily="34" charset="0"/>
              <a:buChar char="•"/>
              <a:defRPr/>
            </a:pPr>
            <a:r>
              <a:rPr lang="en-AU" sz="1100" dirty="0"/>
              <a:t>one pair of Year 12 units from List B (mathematics/science/technology).</a:t>
            </a:r>
          </a:p>
          <a:p>
            <a:pPr marL="171450" indent="-171450">
              <a:buFont typeface="Arial" panose="020B0604020202020204" pitchFamily="34" charset="0"/>
              <a:buChar char="•"/>
            </a:pPr>
            <a:endParaRPr lang="en-AU" sz="1100" dirty="0"/>
          </a:p>
          <a:p>
            <a:pPr marL="0" marR="0" lvl="0" indent="0" algn="l" defTabSz="914400" rtl="0" eaLnBrk="1" fontAlgn="auto" latinLnBrk="0" hangingPunct="1">
              <a:buClrTx/>
              <a:buSzTx/>
              <a:buFont typeface="Arial" panose="020B0604020202020204" pitchFamily="34" charset="0"/>
              <a:buNone/>
              <a:tabLst/>
              <a:defRPr/>
            </a:pPr>
            <a:r>
              <a:rPr lang="en-AU" sz="1100" kern="1200" dirty="0">
                <a:solidFill>
                  <a:schemeClr val="tx1"/>
                </a:solidFill>
                <a:effectLst/>
                <a:latin typeface="Calibri" panose="020F0502020204030204" pitchFamily="34" charset="0"/>
                <a:cs typeface="Calibri" panose="020F0502020204030204" pitchFamily="34" charset="0"/>
              </a:rPr>
              <a:t>The breadth requirement can be met through ATAR, General and Foundation courses. </a:t>
            </a:r>
          </a:p>
          <a:p>
            <a:pPr marL="0" marR="0" lvl="0" indent="0" algn="l" defTabSz="914400" rtl="0" eaLnBrk="1" fontAlgn="auto" latinLnBrk="0" hangingPunct="1">
              <a:buClrTx/>
              <a:buSzTx/>
              <a:buFont typeface="Arial" panose="020B0604020202020204" pitchFamily="34" charset="0"/>
              <a:buNone/>
              <a:tabLst/>
              <a:defRPr/>
            </a:pPr>
            <a:endParaRPr lang="en-AU" sz="1100" kern="1200" dirty="0">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buClrTx/>
              <a:buSzTx/>
              <a:buFont typeface="Arial" panose="020B0604020202020204" pitchFamily="34" charset="0"/>
              <a:buNone/>
              <a:tabLst/>
              <a:defRPr/>
            </a:pPr>
            <a:r>
              <a:rPr lang="en-AU" sz="1100" kern="1200" dirty="0">
                <a:solidFill>
                  <a:schemeClr val="tx1"/>
                </a:solidFill>
                <a:effectLst/>
                <a:latin typeface="Calibri" panose="020F0502020204030204" pitchFamily="34" charset="0"/>
                <a:cs typeface="Calibri" panose="020F0502020204030204" pitchFamily="34" charset="0"/>
              </a:rPr>
              <a:t>The depth requirement can be met through ATAR, General, VET industry specific and Foundation courses, VET credit transfer and endorsed programs. </a:t>
            </a:r>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7</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4087722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6" y="4776788"/>
            <a:ext cx="5953124" cy="39084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100" dirty="0">
                <a:latin typeface="Calibri" panose="020F0502020204030204" pitchFamily="34" charset="0"/>
                <a:cs typeface="Calibri" panose="020F0502020204030204" pitchFamily="34" charset="0"/>
              </a:rPr>
              <a:t>Students must achieve 14 C grades (or equivalents) in Year 11 and Year 12 units, including at least six C grades in Year 12 units (or equivalents)</a:t>
            </a:r>
            <a:r>
              <a:rPr lang="en-AU" sz="1100" kern="1200" dirty="0">
                <a:solidFill>
                  <a:schemeClr val="tx1"/>
                </a:solidFill>
                <a:effectLst/>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AU" sz="1100" kern="1200" dirty="0">
                <a:solidFill>
                  <a:schemeClr val="tx1"/>
                </a:solidFill>
                <a:effectLst/>
                <a:latin typeface="Calibri" panose="020F0502020204030204" pitchFamily="34" charset="0"/>
                <a:cs typeface="Calibri" panose="020F0502020204030204" pitchFamily="34" charset="0"/>
              </a:rPr>
              <a:t>The achievement standard requirement can be met through ATAR, General, VET industry specific and Foundation courses</a:t>
            </a:r>
            <a:r>
              <a:rPr lang="en-AU" sz="1100" b="1" i="1" kern="1200" dirty="0">
                <a:solidFill>
                  <a:schemeClr val="tx1"/>
                </a:solidFill>
                <a:effectLst/>
                <a:latin typeface="Calibri" panose="020F0502020204030204" pitchFamily="34" charset="0"/>
                <a:cs typeface="Calibri" panose="020F0502020204030204" pitchFamily="34" charset="0"/>
              </a:rPr>
              <a:t>.</a:t>
            </a:r>
            <a:endParaRPr lang="en-AU" sz="1100" kern="1200" dirty="0">
              <a:solidFill>
                <a:schemeClr val="tx1"/>
              </a:solidFill>
              <a:effectLst/>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100" dirty="0"/>
          </a:p>
          <a:p>
            <a:endParaRPr lang="en-AU" dirty="0"/>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8</a:t>
            </a:fld>
            <a:endParaRPr lang="en-AU"/>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167096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275" y="4776788"/>
            <a:ext cx="5953125" cy="3908425"/>
          </a:xfrm>
        </p:spPr>
        <p:txBody>
          <a:bodyPr/>
          <a:lstStyle/>
          <a:p>
            <a:pPr marL="139700" marR="0" indent="0" rtl="0">
              <a:lnSpc>
                <a:spcPct val="100000"/>
              </a:lnSpc>
              <a:spcBef>
                <a:spcPts val="0"/>
              </a:spcBef>
              <a:spcAft>
                <a:spcPts val="0"/>
              </a:spcAft>
              <a:buClr>
                <a:srgbClr val="000000"/>
              </a:buClr>
              <a:buSzPts val="1400"/>
              <a:buFont typeface="Arial"/>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Students may accumulate results in WACE course units, endorsed programs and VET credit transfer over a lifetime. </a:t>
            </a:r>
          </a:p>
          <a:p>
            <a:pPr marL="139700" marR="0" indent="0" rtl="0">
              <a:lnSpc>
                <a:spcPct val="100000"/>
              </a:lnSpc>
              <a:spcBef>
                <a:spcPts val="0"/>
              </a:spcBef>
              <a:spcAft>
                <a:spcPts val="0"/>
              </a:spcAft>
              <a:buClr>
                <a:srgbClr val="000000"/>
              </a:buClr>
              <a:buSzPts val="1400"/>
              <a:buFont typeface="Arial"/>
              <a:buNone/>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marR="0" indent="0" rtl="0">
              <a:lnSpc>
                <a:spcPct val="100000"/>
              </a:lnSpc>
              <a:spcBef>
                <a:spcPts val="0"/>
              </a:spcBef>
              <a:spcAft>
                <a:spcPts val="0"/>
              </a:spcAft>
              <a:buClr>
                <a:srgbClr val="000000"/>
              </a:buClr>
              <a:buSzPts val="1400"/>
              <a:buFont typeface="Arial"/>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WACE courses include: ATAR, General, Foundation and VET industry specific courses.</a:t>
            </a:r>
          </a:p>
          <a:p>
            <a:pPr marL="139700" marR="0" lvl="0" indent="0" defTabSz="914400" rtl="0" eaLnBrk="1" fontAlgn="auto" latinLnBrk="0" hangingPunct="1">
              <a:lnSpc>
                <a:spcPct val="100000"/>
              </a:lnSpc>
              <a:spcBef>
                <a:spcPts val="0"/>
              </a:spcBef>
              <a:spcAft>
                <a:spcPts val="0"/>
              </a:spcAft>
              <a:buClr>
                <a:srgbClr val="000000"/>
              </a:buClr>
              <a:buSzPts val="1400"/>
              <a:buFont typeface="Arial"/>
              <a:buNone/>
              <a:tabLst/>
              <a:defRPr/>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marR="0" lvl="0" indent="0" defTabSz="914400" rtl="0" eaLnBrk="1" fontAlgn="auto" latinLnBrk="0" hangingPunct="1">
              <a:lnSpc>
                <a:spcPct val="100000"/>
              </a:lnSpc>
              <a:spcBef>
                <a:spcPts val="0"/>
              </a:spcBef>
              <a:spcAft>
                <a:spcPts val="0"/>
              </a:spcAft>
              <a:buClr>
                <a:srgbClr val="000000"/>
              </a:buClr>
              <a:buSzPts val="1400"/>
              <a:buFont typeface="Arial"/>
              <a:buNone/>
              <a:tabLst/>
              <a:defRPr/>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Eligible students may enrol in Preliminary units, but these are not WACE courses.</a:t>
            </a:r>
          </a:p>
          <a:p>
            <a:pPr marL="139700" marR="0" indent="0" rtl="0">
              <a:lnSpc>
                <a:spcPct val="100000"/>
              </a:lnSpc>
              <a:spcBef>
                <a:spcPts val="0"/>
              </a:spcBef>
              <a:spcAft>
                <a:spcPts val="0"/>
              </a:spcAft>
              <a:buClr>
                <a:srgbClr val="000000"/>
              </a:buClr>
              <a:buSzPts val="1400"/>
              <a:buFont typeface="Arial"/>
              <a:buNone/>
            </a:pPr>
            <a:endPar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39700" marR="0" indent="0" rtl="0">
              <a:lnSpc>
                <a:spcPct val="100000"/>
              </a:lnSpc>
              <a:spcBef>
                <a:spcPts val="0"/>
              </a:spcBef>
              <a:spcAft>
                <a:spcPts val="0"/>
              </a:spcAft>
              <a:buClr>
                <a:srgbClr val="000000"/>
              </a:buClr>
              <a:buSzPts val="1400"/>
              <a:buFont typeface="Arial"/>
              <a:buNone/>
            </a:pPr>
            <a:r>
              <a:rPr lang="en-AU" sz="1100" b="0" i="0" u="none" strike="noStrike" kern="120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sym typeface="Arial"/>
              </a:rPr>
              <a:t>For students </a:t>
            </a:r>
            <a:r>
              <a:rPr lang="en-AU" sz="1100" b="0" i="0" u="none" strike="noStrike" kern="1200" cap="none" baseline="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working towards the WACE over multiple years then the WACE requirements that apply to these students are determined by the WACE requirements in place for their final year of study.</a:t>
            </a:r>
          </a:p>
          <a:p>
            <a:endParaRPr lang="en-AU" sz="1100" b="0" i="0" u="none" strike="noStrike" kern="1200" baseline="0" dirty="0">
              <a:solidFill>
                <a:schemeClr val="tx1"/>
              </a:solidFill>
              <a:latin typeface="Calibri" panose="020F0502020204030204" pitchFamily="34" charset="0"/>
              <a:cs typeface="Calibri" panose="020F0502020204030204" pitchFamily="34" charset="0"/>
            </a:endParaRPr>
          </a:p>
          <a:p>
            <a:endParaRPr lang="en-AU" sz="1100" dirty="0"/>
          </a:p>
        </p:txBody>
      </p:sp>
      <p:sp>
        <p:nvSpPr>
          <p:cNvPr id="4" name="Slide Number Placeholder 3"/>
          <p:cNvSpPr>
            <a:spLocks noGrp="1"/>
          </p:cNvSpPr>
          <p:nvPr>
            <p:ph type="sldNum" sz="quarter" idx="10"/>
          </p:nvPr>
        </p:nvSpPr>
        <p:spPr>
          <a:xfrm>
            <a:off x="3851275" y="9428163"/>
            <a:ext cx="2946400" cy="498475"/>
          </a:xfrm>
        </p:spPr>
        <p:txBody>
          <a:bodyPr/>
          <a:lstStyle/>
          <a:p>
            <a:fld id="{7DE42E6F-6D34-418A-9B32-2E31BE442158}" type="slidenum">
              <a:rPr lang="en-AU" smtClean="0"/>
              <a:t>9</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473011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Title">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744271" y="1440000"/>
            <a:ext cx="4944000" cy="2409189"/>
          </a:xfrm>
          <a:prstGeom prst="rect">
            <a:avLst/>
          </a:prstGeom>
        </p:spPr>
        <p:txBody>
          <a:bodyPr spcFirstLastPara="1" wrap="square" lIns="91425" tIns="91425" rIns="91425" bIns="91425" anchor="b" anchorCtr="0">
            <a:normAutofit/>
          </a:bodyPr>
          <a:lstStyle>
            <a:lvl1pPr lvl="0">
              <a:spcBef>
                <a:spcPts val="0"/>
              </a:spcBef>
              <a:spcAft>
                <a:spcPts val="0"/>
              </a:spcAft>
              <a:buClr>
                <a:srgbClr val="FFFFFF"/>
              </a:buClr>
              <a:buSzPts val="4800"/>
              <a:buNone/>
              <a:defRPr sz="5867">
                <a:solidFill>
                  <a:schemeClr val="tx1"/>
                </a:solidFill>
                <a:latin typeface="+mj-lt"/>
              </a:defRPr>
            </a:lvl1pPr>
            <a:lvl2pPr lvl="1">
              <a:spcBef>
                <a:spcPts val="0"/>
              </a:spcBef>
              <a:spcAft>
                <a:spcPts val="0"/>
              </a:spcAft>
              <a:buClr>
                <a:srgbClr val="FFFFFF"/>
              </a:buClr>
              <a:buSzPts val="4800"/>
              <a:buNone/>
              <a:defRPr sz="6400">
                <a:solidFill>
                  <a:srgbClr val="FFFFFF"/>
                </a:solidFill>
              </a:defRPr>
            </a:lvl2pPr>
            <a:lvl3pPr lvl="2">
              <a:spcBef>
                <a:spcPts val="0"/>
              </a:spcBef>
              <a:spcAft>
                <a:spcPts val="0"/>
              </a:spcAft>
              <a:buClr>
                <a:srgbClr val="FFFFFF"/>
              </a:buClr>
              <a:buSzPts val="4800"/>
              <a:buNone/>
              <a:defRPr sz="6400">
                <a:solidFill>
                  <a:srgbClr val="FFFFFF"/>
                </a:solidFill>
              </a:defRPr>
            </a:lvl3pPr>
            <a:lvl4pPr lvl="3">
              <a:spcBef>
                <a:spcPts val="0"/>
              </a:spcBef>
              <a:spcAft>
                <a:spcPts val="0"/>
              </a:spcAft>
              <a:buClr>
                <a:srgbClr val="FFFFFF"/>
              </a:buClr>
              <a:buSzPts val="4800"/>
              <a:buNone/>
              <a:defRPr sz="6400">
                <a:solidFill>
                  <a:srgbClr val="FFFFFF"/>
                </a:solidFill>
              </a:defRPr>
            </a:lvl4pPr>
            <a:lvl5pPr lvl="4">
              <a:spcBef>
                <a:spcPts val="0"/>
              </a:spcBef>
              <a:spcAft>
                <a:spcPts val="0"/>
              </a:spcAft>
              <a:buClr>
                <a:srgbClr val="FFFFFF"/>
              </a:buClr>
              <a:buSzPts val="4800"/>
              <a:buNone/>
              <a:defRPr sz="6400">
                <a:solidFill>
                  <a:srgbClr val="FFFFFF"/>
                </a:solidFill>
              </a:defRPr>
            </a:lvl5pPr>
            <a:lvl6pPr lvl="5">
              <a:spcBef>
                <a:spcPts val="0"/>
              </a:spcBef>
              <a:spcAft>
                <a:spcPts val="0"/>
              </a:spcAft>
              <a:buClr>
                <a:srgbClr val="FFFFFF"/>
              </a:buClr>
              <a:buSzPts val="4800"/>
              <a:buNone/>
              <a:defRPr sz="6400">
                <a:solidFill>
                  <a:srgbClr val="FFFFFF"/>
                </a:solidFill>
              </a:defRPr>
            </a:lvl6pPr>
            <a:lvl7pPr lvl="6">
              <a:spcBef>
                <a:spcPts val="0"/>
              </a:spcBef>
              <a:spcAft>
                <a:spcPts val="0"/>
              </a:spcAft>
              <a:buClr>
                <a:srgbClr val="FFFFFF"/>
              </a:buClr>
              <a:buSzPts val="4800"/>
              <a:buNone/>
              <a:defRPr sz="6400">
                <a:solidFill>
                  <a:srgbClr val="FFFFFF"/>
                </a:solidFill>
              </a:defRPr>
            </a:lvl7pPr>
            <a:lvl8pPr lvl="7">
              <a:spcBef>
                <a:spcPts val="0"/>
              </a:spcBef>
              <a:spcAft>
                <a:spcPts val="0"/>
              </a:spcAft>
              <a:buClr>
                <a:srgbClr val="FFFFFF"/>
              </a:buClr>
              <a:buSzPts val="4800"/>
              <a:buNone/>
              <a:defRPr sz="6400">
                <a:solidFill>
                  <a:srgbClr val="FFFFFF"/>
                </a:solidFill>
              </a:defRPr>
            </a:lvl8pPr>
            <a:lvl9pPr lvl="8">
              <a:spcBef>
                <a:spcPts val="0"/>
              </a:spcBef>
              <a:spcAft>
                <a:spcPts val="0"/>
              </a:spcAft>
              <a:buClr>
                <a:srgbClr val="FFFFFF"/>
              </a:buClr>
              <a:buSzPts val="4800"/>
              <a:buNone/>
              <a:defRPr sz="6400">
                <a:solidFill>
                  <a:srgbClr val="FFFFFF"/>
                </a:solidFill>
              </a:defRPr>
            </a:lvl9pPr>
          </a:lstStyle>
          <a:p>
            <a:endParaRPr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895" y="250900"/>
            <a:ext cx="3982222" cy="720000"/>
          </a:xfrm>
          <a:prstGeom prst="rect">
            <a:avLst/>
          </a:prstGeom>
        </p:spPr>
      </p:pic>
      <p:sp>
        <p:nvSpPr>
          <p:cNvPr id="7" name="Subtitle 2"/>
          <p:cNvSpPr>
            <a:spLocks noGrp="1"/>
          </p:cNvSpPr>
          <p:nvPr>
            <p:ph type="subTitle" idx="1"/>
          </p:nvPr>
        </p:nvSpPr>
        <p:spPr>
          <a:xfrm>
            <a:off x="744272" y="3926357"/>
            <a:ext cx="4944000" cy="1499083"/>
          </a:xfrm>
          <a:prstGeom prst="rect">
            <a:avLst/>
          </a:prstGeom>
        </p:spPr>
        <p:txBody>
          <a:bodyPr/>
          <a:lstStyle>
            <a:lvl1pPr marL="0" indent="0" algn="l">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403355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41464" y="1729563"/>
            <a:ext cx="11536592" cy="4869464"/>
          </a:xfrm>
          <a:prstGeom prst="rect">
            <a:avLst/>
          </a:prstGeom>
        </p:spPr>
        <p:txBody>
          <a:bodyPr/>
          <a:lstStyle/>
          <a:p>
            <a:r>
              <a:rPr lang="en-US" dirty="0"/>
              <a:t>Click icon to add table</a:t>
            </a:r>
            <a:endParaRPr lang="en-AU" dirty="0"/>
          </a:p>
        </p:txBody>
      </p:sp>
      <p:sp>
        <p:nvSpPr>
          <p:cNvPr id="5" name="Title 1"/>
          <p:cNvSpPr>
            <a:spLocks noGrp="1"/>
          </p:cNvSpPr>
          <p:nvPr>
            <p:ph type="title"/>
          </p:nvPr>
        </p:nvSpPr>
        <p:spPr>
          <a:xfrm>
            <a:off x="352769" y="998991"/>
            <a:ext cx="11497752" cy="561600"/>
          </a:xfrm>
        </p:spPr>
        <p:txBody>
          <a:bodyPr/>
          <a:lstStyle/>
          <a:p>
            <a:r>
              <a:rPr lang="en-US" dirty="0"/>
              <a:t>Click to edit Master title style</a:t>
            </a:r>
            <a:endParaRPr lang="en-AU" dirty="0"/>
          </a:p>
        </p:txBody>
      </p:sp>
    </p:spTree>
    <p:extLst>
      <p:ext uri="{BB962C8B-B14F-4D97-AF65-F5344CB8AC3E}">
        <p14:creationId xmlns:p14="http://schemas.microsoft.com/office/powerpoint/2010/main" val="189735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a:xfrm>
            <a:off x="425979" y="998991"/>
            <a:ext cx="11497752" cy="561600"/>
          </a:xfrm>
        </p:spPr>
        <p:txBody>
          <a:bodyPr/>
          <a:lstStyle/>
          <a:p>
            <a:r>
              <a:rPr lang="en-US" dirty="0"/>
              <a:t>Click to edit Master title style</a:t>
            </a:r>
            <a:endParaRPr lang="en-AU" dirty="0"/>
          </a:p>
        </p:txBody>
      </p:sp>
    </p:spTree>
    <p:extLst>
      <p:ext uri="{BB962C8B-B14F-4D97-AF65-F5344CB8AC3E}">
        <p14:creationId xmlns:p14="http://schemas.microsoft.com/office/powerpoint/2010/main" val="41306897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 y="3874559"/>
            <a:ext cx="11539728" cy="739775"/>
          </a:xfrm>
        </p:spPr>
        <p:txBody>
          <a:bodyPr/>
          <a:lstStyle>
            <a:lvl1pPr>
              <a:defRPr sz="4600" b="1"/>
            </a:lvl1pPr>
          </a:lstStyle>
          <a:p>
            <a:r>
              <a:rPr lang="en-US" dirty="0"/>
              <a:t>Click to edit Master title style</a:t>
            </a:r>
            <a:endParaRPr lang="en-AU" dirty="0"/>
          </a:p>
        </p:txBody>
      </p:sp>
      <p:sp>
        <p:nvSpPr>
          <p:cNvPr id="3" name="Subtitle 2"/>
          <p:cNvSpPr>
            <a:spLocks noGrp="1"/>
          </p:cNvSpPr>
          <p:nvPr>
            <p:ph type="subTitle" idx="1"/>
          </p:nvPr>
        </p:nvSpPr>
        <p:spPr>
          <a:xfrm>
            <a:off x="329185" y="4614335"/>
            <a:ext cx="9424417" cy="592667"/>
          </a:xfrm>
          <a:prstGeom prst="rect">
            <a:avLst/>
          </a:prstGeo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732" y="192000"/>
            <a:ext cx="911136" cy="768000"/>
          </a:xfrm>
          <a:prstGeom prst="rect">
            <a:avLst/>
          </a:prstGeom>
        </p:spPr>
      </p:pic>
      <p:sp>
        <p:nvSpPr>
          <p:cNvPr id="5" name="Google Shape;27;p5"/>
          <p:cNvSpPr/>
          <p:nvPr userDrawn="1"/>
        </p:nvSpPr>
        <p:spPr>
          <a:xfrm>
            <a:off x="0" y="0"/>
            <a:ext cx="240000" cy="6858000"/>
          </a:xfrm>
          <a:prstGeom prst="rect">
            <a:avLst/>
          </a:prstGeom>
          <a:solidFill>
            <a:schemeClr val="accent2"/>
          </a:solidFill>
          <a:ln>
            <a:solidFill>
              <a:schemeClr val="accent2"/>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8848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979" y="1701799"/>
            <a:ext cx="11492089" cy="4914279"/>
          </a:xfrm>
        </p:spPr>
        <p:txBody>
          <a:bodyPr>
            <a:normAutofit/>
          </a:bodyPr>
          <a:lstStyle>
            <a:lvl1pPr>
              <a:defRPr sz="3200"/>
            </a:lvl1pPr>
            <a:lvl2pPr>
              <a:defRPr sz="3200"/>
            </a:lvl2pPr>
            <a:lvl3pPr>
              <a:defRPr sz="2400"/>
            </a:lvl3pPr>
            <a:lvl4pPr>
              <a:defRPr sz="2133"/>
            </a:lvl4pPr>
            <a:lvl5pP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itle Placeholder 1"/>
          <p:cNvSpPr>
            <a:spLocks noGrp="1"/>
          </p:cNvSpPr>
          <p:nvPr>
            <p:ph type="title"/>
          </p:nvPr>
        </p:nvSpPr>
        <p:spPr>
          <a:xfrm>
            <a:off x="425979" y="998991"/>
            <a:ext cx="11489276" cy="562505"/>
          </a:xfrm>
          <a:prstGeom prst="rect">
            <a:avLst/>
          </a:prstGeom>
        </p:spPr>
        <p:txBody>
          <a:bodyPr vert="horz" lIns="91440" tIns="45720" rIns="91440" bIns="45720" rtlCol="0" anchor="ctr">
            <a:noAutofit/>
          </a:bodyPr>
          <a:lstStyle>
            <a:lvl1pPr>
              <a:defRPr sz="4267"/>
            </a:lvl1pPr>
          </a:lstStyle>
          <a:p>
            <a:r>
              <a:rPr lang="en-US" dirty="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732" y="192000"/>
            <a:ext cx="911136" cy="768000"/>
          </a:xfrm>
          <a:prstGeom prst="rect">
            <a:avLst/>
          </a:prstGeom>
        </p:spPr>
      </p:pic>
      <p:sp>
        <p:nvSpPr>
          <p:cNvPr id="8" name="Google Shape;27;p5"/>
          <p:cNvSpPr/>
          <p:nvPr userDrawn="1"/>
        </p:nvSpPr>
        <p:spPr>
          <a:xfrm>
            <a:off x="0" y="0"/>
            <a:ext cx="240000" cy="6858000"/>
          </a:xfrm>
          <a:prstGeom prst="rect">
            <a:avLst/>
          </a:prstGeom>
          <a:solidFill>
            <a:schemeClr val="accent2"/>
          </a:solidFill>
          <a:ln>
            <a:solidFill>
              <a:schemeClr val="accent2"/>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713273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25979" y="1709741"/>
            <a:ext cx="11502647" cy="2852737"/>
          </a:xfrm>
        </p:spPr>
        <p:txBody>
          <a:bodyPr anchor="b"/>
          <a:lstStyle>
            <a:lvl1pPr>
              <a:defRPr sz="4400"/>
            </a:lvl1pPr>
          </a:lstStyle>
          <a:p>
            <a:r>
              <a:rPr lang="en-US" dirty="0"/>
              <a:t>Click to edit Master title style</a:t>
            </a:r>
            <a:endParaRPr lang="en-AU" dirty="0"/>
          </a:p>
        </p:txBody>
      </p:sp>
      <p:sp>
        <p:nvSpPr>
          <p:cNvPr id="3" name="Text Placeholder 2"/>
          <p:cNvSpPr>
            <a:spLocks noGrp="1"/>
          </p:cNvSpPr>
          <p:nvPr>
            <p:ph type="body" idx="1"/>
          </p:nvPr>
        </p:nvSpPr>
        <p:spPr>
          <a:xfrm>
            <a:off x="425979" y="4589465"/>
            <a:ext cx="11502647"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732" y="192000"/>
            <a:ext cx="911136" cy="768000"/>
          </a:xfrm>
          <a:prstGeom prst="rect">
            <a:avLst/>
          </a:prstGeom>
        </p:spPr>
      </p:pic>
      <p:sp>
        <p:nvSpPr>
          <p:cNvPr id="8" name="Google Shape;27;p5"/>
          <p:cNvSpPr/>
          <p:nvPr userDrawn="1"/>
        </p:nvSpPr>
        <p:spPr>
          <a:xfrm>
            <a:off x="0" y="0"/>
            <a:ext cx="240000" cy="6858000"/>
          </a:xfrm>
          <a:prstGeom prst="rect">
            <a:avLst/>
          </a:prstGeom>
          <a:solidFill>
            <a:schemeClr val="accent2"/>
          </a:solidFill>
          <a:ln>
            <a:solidFill>
              <a:schemeClr val="accent2"/>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507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5979" y="1584080"/>
            <a:ext cx="5633156" cy="49471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096000" y="1584079"/>
            <a:ext cx="5652921" cy="49471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1"/>
          <p:cNvSpPr>
            <a:spLocks noGrp="1"/>
          </p:cNvSpPr>
          <p:nvPr>
            <p:ph type="title"/>
          </p:nvPr>
        </p:nvSpPr>
        <p:spPr>
          <a:xfrm>
            <a:off x="425979" y="998991"/>
            <a:ext cx="11497752" cy="561600"/>
          </a:xfrm>
        </p:spPr>
        <p:txBody>
          <a:bodyPr/>
          <a:lstStyle/>
          <a:p>
            <a:r>
              <a:rPr lang="en-US" dirty="0"/>
              <a:t>Click to edit Master title style</a:t>
            </a:r>
            <a:endParaRPr lang="en-AU" dirty="0"/>
          </a:p>
        </p:txBody>
      </p:sp>
    </p:spTree>
    <p:extLst>
      <p:ext uri="{BB962C8B-B14F-4D97-AF65-F5344CB8AC3E}">
        <p14:creationId xmlns:p14="http://schemas.microsoft.com/office/powerpoint/2010/main" val="264962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5979" y="1651889"/>
            <a:ext cx="3579819" cy="4955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2"/>
          <p:cNvSpPr>
            <a:spLocks noGrp="1"/>
          </p:cNvSpPr>
          <p:nvPr>
            <p:ph sz="half" idx="13"/>
          </p:nvPr>
        </p:nvSpPr>
        <p:spPr>
          <a:xfrm>
            <a:off x="8276901" y="1648839"/>
            <a:ext cx="3579819" cy="49587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2"/>
          <p:cNvSpPr>
            <a:spLocks noGrp="1"/>
          </p:cNvSpPr>
          <p:nvPr>
            <p:ph sz="half" idx="14"/>
          </p:nvPr>
        </p:nvSpPr>
        <p:spPr>
          <a:xfrm>
            <a:off x="4351440" y="1654937"/>
            <a:ext cx="3579819" cy="4952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itle 1"/>
          <p:cNvSpPr>
            <a:spLocks noGrp="1"/>
          </p:cNvSpPr>
          <p:nvPr>
            <p:ph type="title"/>
          </p:nvPr>
        </p:nvSpPr>
        <p:spPr>
          <a:xfrm>
            <a:off x="425979" y="998991"/>
            <a:ext cx="11497752" cy="561600"/>
          </a:xfrm>
        </p:spPr>
        <p:txBody>
          <a:bodyPr/>
          <a:lstStyle/>
          <a:p>
            <a:r>
              <a:rPr lang="en-US" dirty="0"/>
              <a:t>Click to edit Master title style</a:t>
            </a:r>
            <a:endParaRPr lang="en-AU" dirty="0"/>
          </a:p>
        </p:txBody>
      </p:sp>
    </p:spTree>
    <p:extLst>
      <p:ext uri="{BB962C8B-B14F-4D97-AF65-F5344CB8AC3E}">
        <p14:creationId xmlns:p14="http://schemas.microsoft.com/office/powerpoint/2010/main" val="226194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5979" y="998991"/>
            <a:ext cx="11497752" cy="561600"/>
          </a:xfrm>
        </p:spPr>
        <p:txBody>
          <a:bodyPr/>
          <a:lstStyle/>
          <a:p>
            <a:r>
              <a:rPr lang="en-US" dirty="0"/>
              <a:t>Click to edit Master title style</a:t>
            </a:r>
            <a:endParaRPr lang="en-AU" dirty="0"/>
          </a:p>
        </p:txBody>
      </p:sp>
      <p:sp>
        <p:nvSpPr>
          <p:cNvPr id="3" name="Text Placeholder 2"/>
          <p:cNvSpPr>
            <a:spLocks noGrp="1"/>
          </p:cNvSpPr>
          <p:nvPr>
            <p:ph type="body" idx="1"/>
          </p:nvPr>
        </p:nvSpPr>
        <p:spPr>
          <a:xfrm>
            <a:off x="425979" y="1681163"/>
            <a:ext cx="5645864"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25979" y="2505075"/>
            <a:ext cx="5645864" cy="40939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72201" y="1681163"/>
            <a:ext cx="567832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678321" cy="40939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92935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5979" y="1066800"/>
            <a:ext cx="4420315" cy="990600"/>
          </a:xfrm>
        </p:spPr>
        <p:txBody>
          <a:bodyPr anchor="b"/>
          <a:lstStyle>
            <a:lvl1pPr>
              <a:defRPr sz="3200" b="1"/>
            </a:lvl1pPr>
          </a:lstStyle>
          <a:p>
            <a:r>
              <a:rPr lang="en-US" dirty="0"/>
              <a:t>Click to edit Master title style</a:t>
            </a:r>
            <a:endParaRPr lang="en-AU" dirty="0"/>
          </a:p>
        </p:txBody>
      </p:sp>
      <p:sp>
        <p:nvSpPr>
          <p:cNvPr id="3" name="Content Placeholder 2"/>
          <p:cNvSpPr>
            <a:spLocks noGrp="1"/>
          </p:cNvSpPr>
          <p:nvPr>
            <p:ph idx="1" hasCustomPrompt="1"/>
          </p:nvPr>
        </p:nvSpPr>
        <p:spPr>
          <a:xfrm>
            <a:off x="5183718" y="1066799"/>
            <a:ext cx="6666804" cy="5549279"/>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25979" y="2057400"/>
            <a:ext cx="4420315" cy="4558677"/>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Tree>
    <p:extLst>
      <p:ext uri="{BB962C8B-B14F-4D97-AF65-F5344CB8AC3E}">
        <p14:creationId xmlns:p14="http://schemas.microsoft.com/office/powerpoint/2010/main" val="2623244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5979" y="1049868"/>
            <a:ext cx="4420315" cy="1007533"/>
          </a:xfrm>
        </p:spPr>
        <p:txBody>
          <a:bodyPr anchor="b"/>
          <a:lstStyle>
            <a:lvl1pPr>
              <a:defRPr sz="3200"/>
            </a:lvl1pPr>
          </a:lstStyle>
          <a:p>
            <a:r>
              <a:rPr lang="en-US" dirty="0"/>
              <a:t>Click to edit Master title style</a:t>
            </a:r>
            <a:endParaRPr lang="en-AU" dirty="0"/>
          </a:p>
        </p:txBody>
      </p:sp>
      <p:sp>
        <p:nvSpPr>
          <p:cNvPr id="3" name="Picture Placeholder 2"/>
          <p:cNvSpPr>
            <a:spLocks noGrp="1"/>
          </p:cNvSpPr>
          <p:nvPr>
            <p:ph type="pic" idx="1"/>
          </p:nvPr>
        </p:nvSpPr>
        <p:spPr>
          <a:xfrm>
            <a:off x="5183718" y="1049866"/>
            <a:ext cx="6666804" cy="5557684"/>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AU"/>
          </a:p>
        </p:txBody>
      </p:sp>
      <p:sp>
        <p:nvSpPr>
          <p:cNvPr id="4" name="Text Placeholder 3"/>
          <p:cNvSpPr>
            <a:spLocks noGrp="1"/>
          </p:cNvSpPr>
          <p:nvPr>
            <p:ph type="body" sz="half" idx="2"/>
          </p:nvPr>
        </p:nvSpPr>
        <p:spPr>
          <a:xfrm>
            <a:off x="425979" y="2057401"/>
            <a:ext cx="4420315" cy="4550151"/>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292212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5979" y="998991"/>
            <a:ext cx="11489276" cy="562505"/>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p:cNvSpPr>
            <a:spLocks noGrp="1"/>
          </p:cNvSpPr>
          <p:nvPr>
            <p:ph type="body" idx="1"/>
          </p:nvPr>
        </p:nvSpPr>
        <p:spPr>
          <a:xfrm>
            <a:off x="425979" y="1701800"/>
            <a:ext cx="11492089" cy="49057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991732" y="192000"/>
            <a:ext cx="911136" cy="768000"/>
          </a:xfrm>
          <a:prstGeom prst="rect">
            <a:avLst/>
          </a:prstGeom>
        </p:spPr>
      </p:pic>
      <p:sp>
        <p:nvSpPr>
          <p:cNvPr id="8" name="Google Shape;27;p5"/>
          <p:cNvSpPr/>
          <p:nvPr userDrawn="1"/>
        </p:nvSpPr>
        <p:spPr>
          <a:xfrm>
            <a:off x="0" y="0"/>
            <a:ext cx="240000" cy="6858000"/>
          </a:xfrm>
          <a:prstGeom prst="rect">
            <a:avLst/>
          </a:prstGeom>
          <a:solidFill>
            <a:schemeClr val="accent2"/>
          </a:solidFill>
          <a:ln>
            <a:solidFill>
              <a:schemeClr val="accent2"/>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51369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267"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senior-secondary.scsa.wa.edu.au/syllabus-and-support-materials/endorsed-program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senior-secondary.scsa.wa.edu.au/assessment/disability-adjustment-guidelines"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scsa.wa.edu.au/" TargetMode="External"/><Relationship Id="rId7"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hyperlink" Target="https://facebook.com/SCSAWA" TargetMode="External"/><Relationship Id="rId4" Type="http://schemas.openxmlformats.org/officeDocument/2006/relationships/hyperlink" Target="mailto:info@scsa.wa.edu.au"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p:txBody>
          <a:bodyPr/>
          <a:lstStyle/>
          <a:p>
            <a:pPr lvl="0"/>
            <a:r>
              <a:rPr lang="en-AU" dirty="0"/>
              <a:t>Year 12 </a:t>
            </a:r>
            <a:r>
              <a:rPr lang="en-AU"/>
              <a:t>in 2025</a:t>
            </a:r>
            <a:endParaRPr lang="en-AU" dirty="0"/>
          </a:p>
        </p:txBody>
      </p:sp>
      <p:sp>
        <p:nvSpPr>
          <p:cNvPr id="3" name="Subtitle 2"/>
          <p:cNvSpPr>
            <a:spLocks noGrp="1"/>
          </p:cNvSpPr>
          <p:nvPr>
            <p:ph type="subTitle" idx="1"/>
          </p:nvPr>
        </p:nvSpPr>
        <p:spPr/>
        <p:txBody>
          <a:bodyPr/>
          <a:lstStyle/>
          <a:p>
            <a:r>
              <a:rPr lang="en-AU" dirty="0"/>
              <a:t>Information for 2023 Year 10 Students and their Parents</a:t>
            </a:r>
          </a:p>
        </p:txBody>
      </p:sp>
      <p:sp>
        <p:nvSpPr>
          <p:cNvPr id="2" name="TextBox 1"/>
          <p:cNvSpPr txBox="1"/>
          <p:nvPr/>
        </p:nvSpPr>
        <p:spPr>
          <a:xfrm>
            <a:off x="744272" y="6224508"/>
            <a:ext cx="1351280" cy="246221"/>
          </a:xfrm>
          <a:prstGeom prst="rect">
            <a:avLst/>
          </a:prstGeom>
          <a:noFill/>
        </p:spPr>
        <p:txBody>
          <a:bodyPr wrap="square" rtlCol="0">
            <a:spAutoFit/>
          </a:bodyPr>
          <a:lstStyle/>
          <a:p>
            <a:r>
              <a:rPr lang="en-AU" sz="1000" dirty="0"/>
              <a:t>2023/20339</a:t>
            </a:r>
          </a:p>
        </p:txBody>
      </p:sp>
    </p:spTree>
    <p:extLst>
      <p:ext uri="{BB962C8B-B14F-4D97-AF65-F5344CB8AC3E}">
        <p14:creationId xmlns:p14="http://schemas.microsoft.com/office/powerpoint/2010/main" val="2379866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a:stretch/>
        </p:blipFill>
        <p:spPr>
          <a:xfrm>
            <a:off x="2244805" y="1646241"/>
            <a:ext cx="7769889" cy="4905599"/>
          </a:xfrm>
        </p:spPr>
      </p:pic>
      <p:sp>
        <p:nvSpPr>
          <p:cNvPr id="3" name="Title 2"/>
          <p:cNvSpPr>
            <a:spLocks noGrp="1"/>
          </p:cNvSpPr>
          <p:nvPr>
            <p:ph type="title"/>
          </p:nvPr>
        </p:nvSpPr>
        <p:spPr/>
        <p:txBody>
          <a:bodyPr/>
          <a:lstStyle/>
          <a:p>
            <a:r>
              <a:rPr lang="en-AU" dirty="0"/>
              <a:t>Sample study programs – ATAR</a:t>
            </a:r>
          </a:p>
        </p:txBody>
      </p:sp>
    </p:spTree>
    <p:extLst>
      <p:ext uri="{BB962C8B-B14F-4D97-AF65-F5344CB8AC3E}">
        <p14:creationId xmlns:p14="http://schemas.microsoft.com/office/powerpoint/2010/main" val="137269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a:stretch/>
        </p:blipFill>
        <p:spPr>
          <a:xfrm>
            <a:off x="2283993" y="1682836"/>
            <a:ext cx="7706542" cy="4937629"/>
          </a:xfrm>
        </p:spPr>
      </p:pic>
      <p:sp>
        <p:nvSpPr>
          <p:cNvPr id="3" name="Title 2"/>
          <p:cNvSpPr>
            <a:spLocks noGrp="1"/>
          </p:cNvSpPr>
          <p:nvPr>
            <p:ph type="title"/>
          </p:nvPr>
        </p:nvSpPr>
        <p:spPr/>
        <p:txBody>
          <a:bodyPr/>
          <a:lstStyle/>
          <a:p>
            <a:r>
              <a:rPr lang="en-AU" dirty="0"/>
              <a:t>Sample study programs – General</a:t>
            </a:r>
          </a:p>
        </p:txBody>
      </p:sp>
    </p:spTree>
    <p:extLst>
      <p:ext uri="{BB962C8B-B14F-4D97-AF65-F5344CB8AC3E}">
        <p14:creationId xmlns:p14="http://schemas.microsoft.com/office/powerpoint/2010/main" val="3001015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a:stretch/>
        </p:blipFill>
        <p:spPr>
          <a:xfrm>
            <a:off x="3000000" y="1792657"/>
            <a:ext cx="6192000" cy="4853671"/>
          </a:xfrm>
        </p:spPr>
      </p:pic>
      <p:sp>
        <p:nvSpPr>
          <p:cNvPr id="3" name="Title 2"/>
          <p:cNvSpPr>
            <a:spLocks noGrp="1"/>
          </p:cNvSpPr>
          <p:nvPr>
            <p:ph type="title"/>
          </p:nvPr>
        </p:nvSpPr>
        <p:spPr/>
        <p:txBody>
          <a:bodyPr/>
          <a:lstStyle/>
          <a:p>
            <a:r>
              <a:rPr lang="en-AU" dirty="0"/>
              <a:t>Sample study programs – Training</a:t>
            </a:r>
          </a:p>
        </p:txBody>
      </p:sp>
    </p:spTree>
    <p:extLst>
      <p:ext uri="{BB962C8B-B14F-4D97-AF65-F5344CB8AC3E}">
        <p14:creationId xmlns:p14="http://schemas.microsoft.com/office/powerpoint/2010/main" val="416548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These courses:</a:t>
            </a:r>
          </a:p>
          <a:p>
            <a:r>
              <a:rPr lang="en-AU" dirty="0"/>
              <a:t>are examined by the School Curriculum and Standards Authority (the Authority)</a:t>
            </a:r>
          </a:p>
          <a:p>
            <a:r>
              <a:rPr lang="en-AU" dirty="0"/>
              <a:t>are used by the Tertiary Institutions Service Centre (TISC) to calculate a student’s Australian Tertiary Admission Rank (ATAR).   </a:t>
            </a:r>
          </a:p>
          <a:p>
            <a:pPr marL="0" indent="0">
              <a:buNone/>
            </a:pPr>
            <a:r>
              <a:rPr lang="en-AU" dirty="0"/>
              <a:t>There are written examinations for all ATAR courses.</a:t>
            </a:r>
          </a:p>
          <a:p>
            <a:pPr marL="0" indent="0">
              <a:buNone/>
            </a:pPr>
            <a:r>
              <a:rPr lang="en-AU" dirty="0"/>
              <a:t>There are practical examinations for some ATAR courses. Students must complete both examinations in these courses.</a:t>
            </a:r>
          </a:p>
        </p:txBody>
      </p:sp>
      <p:sp>
        <p:nvSpPr>
          <p:cNvPr id="3" name="Title 2"/>
          <p:cNvSpPr>
            <a:spLocks noGrp="1"/>
          </p:cNvSpPr>
          <p:nvPr>
            <p:ph type="title"/>
          </p:nvPr>
        </p:nvSpPr>
        <p:spPr/>
        <p:txBody>
          <a:bodyPr/>
          <a:lstStyle/>
          <a:p>
            <a:r>
              <a:rPr lang="en-AU" dirty="0"/>
              <a:t>Australian Tertiary Admission Rank (ATAR) courses</a:t>
            </a:r>
          </a:p>
        </p:txBody>
      </p:sp>
    </p:spTree>
    <p:extLst>
      <p:ext uri="{BB962C8B-B14F-4D97-AF65-F5344CB8AC3E}">
        <p14:creationId xmlns:p14="http://schemas.microsoft.com/office/powerpoint/2010/main" val="26475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Students enrolled in a Year 12 ATAR course pair of units are required to sit the written and, if the course has one, practical examination. </a:t>
            </a:r>
          </a:p>
          <a:p>
            <a:pPr marL="0" indent="0">
              <a:buNone/>
            </a:pPr>
            <a:r>
              <a:rPr lang="en-AU" dirty="0"/>
              <a:t>Students who do not sit the examination will not: </a:t>
            </a:r>
          </a:p>
          <a:p>
            <a:r>
              <a:rPr lang="en-AU" dirty="0"/>
              <a:t>have a course mark or grade recorded on their WASSA</a:t>
            </a:r>
          </a:p>
          <a:p>
            <a:r>
              <a:rPr lang="en-AU" dirty="0"/>
              <a:t>receive an ATAR course report </a:t>
            </a:r>
          </a:p>
          <a:p>
            <a:r>
              <a:rPr lang="en-AU" dirty="0"/>
              <a:t>have the pair of units completed in that year contribute towards any of the WACE requirements. </a:t>
            </a:r>
          </a:p>
          <a:p>
            <a:endParaRPr lang="en-AU" dirty="0"/>
          </a:p>
        </p:txBody>
      </p:sp>
      <p:sp>
        <p:nvSpPr>
          <p:cNvPr id="3" name="Title 2"/>
          <p:cNvSpPr>
            <a:spLocks noGrp="1"/>
          </p:cNvSpPr>
          <p:nvPr>
            <p:ph type="title"/>
          </p:nvPr>
        </p:nvSpPr>
        <p:spPr/>
        <p:txBody>
          <a:bodyPr/>
          <a:lstStyle/>
          <a:p>
            <a:r>
              <a:rPr lang="en-AU"/>
              <a:t>Completing ATAR courses</a:t>
            </a:r>
            <a:endParaRPr lang="en-AU" dirty="0"/>
          </a:p>
        </p:txBody>
      </p:sp>
    </p:spTree>
    <p:extLst>
      <p:ext uri="{BB962C8B-B14F-4D97-AF65-F5344CB8AC3E}">
        <p14:creationId xmlns:p14="http://schemas.microsoft.com/office/powerpoint/2010/main" val="2811884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These courses:</a:t>
            </a:r>
          </a:p>
          <a:p>
            <a:r>
              <a:rPr lang="en-AU" dirty="0"/>
              <a:t>are not externally examined </a:t>
            </a:r>
          </a:p>
          <a:p>
            <a:r>
              <a:rPr lang="en-AU" dirty="0"/>
              <a:t>have an externally set task (EST) which is set by the Authority </a:t>
            </a:r>
          </a:p>
          <a:p>
            <a:r>
              <a:rPr lang="en-AU" dirty="0"/>
              <a:t>are designed for students who are typically aiming to enter further vocationally based training or the workforce directly from school. </a:t>
            </a:r>
          </a:p>
        </p:txBody>
      </p:sp>
      <p:sp>
        <p:nvSpPr>
          <p:cNvPr id="3" name="Title 2"/>
          <p:cNvSpPr>
            <a:spLocks noGrp="1"/>
          </p:cNvSpPr>
          <p:nvPr>
            <p:ph type="title"/>
          </p:nvPr>
        </p:nvSpPr>
        <p:spPr/>
        <p:txBody>
          <a:bodyPr/>
          <a:lstStyle/>
          <a:p>
            <a:r>
              <a:rPr lang="en-AU"/>
              <a:t>General courses</a:t>
            </a:r>
            <a:endParaRPr lang="en-AU" dirty="0"/>
          </a:p>
        </p:txBody>
      </p:sp>
    </p:spTree>
    <p:extLst>
      <p:ext uri="{BB962C8B-B14F-4D97-AF65-F5344CB8AC3E}">
        <p14:creationId xmlns:p14="http://schemas.microsoft.com/office/powerpoint/2010/main" val="171933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AU" dirty="0"/>
              <a:t>To enrol in a WACE language course, the Authority requires all students to complete an application for permission to enrol. Commencing in 2021, students will submit their language application in the student portal.</a:t>
            </a:r>
          </a:p>
          <a:p>
            <a:pPr marL="0" indent="0">
              <a:buNone/>
            </a:pPr>
            <a:r>
              <a:rPr lang="en-AU" dirty="0"/>
              <a:t>In their online language enrolment application, students will be assessed against three criteria:</a:t>
            </a:r>
          </a:p>
          <a:p>
            <a:pPr lvl="0"/>
            <a:r>
              <a:rPr lang="en-AU" dirty="0"/>
              <a:t>Education</a:t>
            </a:r>
          </a:p>
          <a:p>
            <a:pPr lvl="0"/>
            <a:r>
              <a:rPr lang="en-AU" dirty="0"/>
              <a:t>Residency and/or time spent in-country</a:t>
            </a:r>
          </a:p>
          <a:p>
            <a:r>
              <a:rPr lang="en-AU" dirty="0"/>
              <a:t>Use of the language for communication outside the language classroom.</a:t>
            </a:r>
          </a:p>
        </p:txBody>
      </p:sp>
      <p:sp>
        <p:nvSpPr>
          <p:cNvPr id="3" name="Title 2"/>
          <p:cNvSpPr>
            <a:spLocks noGrp="1"/>
          </p:cNvSpPr>
          <p:nvPr>
            <p:ph type="title"/>
          </p:nvPr>
        </p:nvSpPr>
        <p:spPr/>
        <p:txBody>
          <a:bodyPr/>
          <a:lstStyle/>
          <a:p>
            <a:r>
              <a:rPr lang="en-AU" dirty="0"/>
              <a:t>Online language enrolment applications</a:t>
            </a:r>
          </a:p>
        </p:txBody>
      </p:sp>
    </p:spTree>
    <p:extLst>
      <p:ext uri="{BB962C8B-B14F-4D97-AF65-F5344CB8AC3E}">
        <p14:creationId xmlns:p14="http://schemas.microsoft.com/office/powerpoint/2010/main" val="1980790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These courses:</a:t>
            </a:r>
          </a:p>
          <a:p>
            <a:r>
              <a:rPr lang="en-AU" dirty="0"/>
              <a:t>focus on functional literacy and numeracy skills, practical work‐related experience and personal skills </a:t>
            </a:r>
          </a:p>
          <a:p>
            <a:r>
              <a:rPr lang="en-AU" dirty="0"/>
              <a:t>are not an alternative senior secondary pathway </a:t>
            </a:r>
          </a:p>
          <a:p>
            <a:r>
              <a:rPr lang="en-AU" dirty="0"/>
              <a:t>are for students who have not been able to demonstrate the minimum standard for literacy and/or numeracy before Year 11 and who require significant support</a:t>
            </a:r>
          </a:p>
          <a:p>
            <a:r>
              <a:rPr lang="en-AU" dirty="0"/>
              <a:t>have an externally set task (EST) set by the Authority.</a:t>
            </a:r>
          </a:p>
        </p:txBody>
      </p:sp>
      <p:sp>
        <p:nvSpPr>
          <p:cNvPr id="3" name="Title 2"/>
          <p:cNvSpPr>
            <a:spLocks noGrp="1"/>
          </p:cNvSpPr>
          <p:nvPr>
            <p:ph type="title"/>
          </p:nvPr>
        </p:nvSpPr>
        <p:spPr/>
        <p:txBody>
          <a:bodyPr/>
          <a:lstStyle/>
          <a:p>
            <a:r>
              <a:rPr lang="en-AU"/>
              <a:t>Foundation courses</a:t>
            </a:r>
            <a:endParaRPr lang="en-AU" dirty="0"/>
          </a:p>
        </p:txBody>
      </p:sp>
    </p:spTree>
    <p:extLst>
      <p:ext uri="{BB962C8B-B14F-4D97-AF65-F5344CB8AC3E}">
        <p14:creationId xmlns:p14="http://schemas.microsoft.com/office/powerpoint/2010/main" val="3389971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These courses:</a:t>
            </a:r>
          </a:p>
          <a:p>
            <a:r>
              <a:rPr lang="en-AU" dirty="0"/>
              <a:t>include a full VET qualification and mandatory workplace learning</a:t>
            </a:r>
          </a:p>
          <a:p>
            <a:r>
              <a:rPr lang="en-AU" dirty="0"/>
              <a:t>contribute towards the WACE as course units</a:t>
            </a:r>
          </a:p>
          <a:p>
            <a:r>
              <a:rPr lang="en-AU" dirty="0"/>
              <a:t>qualifications undertaken through VET industry specific courses can be used to meet the Certificate II or </a:t>
            </a:r>
            <a:r>
              <a:rPr lang="en-AU"/>
              <a:t>higher component </a:t>
            </a:r>
            <a:r>
              <a:rPr lang="en-AU" dirty="0"/>
              <a:t>of the WACE </a:t>
            </a:r>
          </a:p>
          <a:p>
            <a:r>
              <a:rPr lang="en-AU" dirty="0"/>
              <a:t>the workplace learning component of the course contributes as unit equivalents towards the WACE.</a:t>
            </a:r>
          </a:p>
        </p:txBody>
      </p:sp>
      <p:sp>
        <p:nvSpPr>
          <p:cNvPr id="3" name="Title 2"/>
          <p:cNvSpPr>
            <a:spLocks noGrp="1"/>
          </p:cNvSpPr>
          <p:nvPr>
            <p:ph type="title"/>
          </p:nvPr>
        </p:nvSpPr>
        <p:spPr/>
        <p:txBody>
          <a:bodyPr/>
          <a:lstStyle/>
          <a:p>
            <a:r>
              <a:rPr lang="en-AU"/>
              <a:t>VET industry specific courses</a:t>
            </a:r>
            <a:endParaRPr lang="en-AU" dirty="0"/>
          </a:p>
        </p:txBody>
      </p:sp>
    </p:spTree>
    <p:extLst>
      <p:ext uri="{BB962C8B-B14F-4D97-AF65-F5344CB8AC3E}">
        <p14:creationId xmlns:p14="http://schemas.microsoft.com/office/powerpoint/2010/main" val="387990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 Authority provides Preliminary courses for students who have been identified as having a:</a:t>
            </a:r>
          </a:p>
          <a:p>
            <a:r>
              <a:rPr lang="en-AU" dirty="0"/>
              <a:t>learning difficulty and/or an intellectual disability, and</a:t>
            </a:r>
          </a:p>
          <a:p>
            <a:r>
              <a:rPr lang="en-AU" dirty="0"/>
              <a:t>recognised disability under the </a:t>
            </a:r>
            <a:r>
              <a:rPr lang="en-AU" i="1" dirty="0"/>
              <a:t>Disability Discrimination Act 1992</a:t>
            </a:r>
            <a:r>
              <a:rPr lang="en-AU" dirty="0"/>
              <a:t>. </a:t>
            </a:r>
          </a:p>
          <a:p>
            <a:pPr marL="0" indent="0">
              <a:buNone/>
            </a:pPr>
            <a:r>
              <a:rPr lang="en-AU" dirty="0"/>
              <a:t>Preliminary courses do not contribute to the WACE, but a student doing Preliminary courses may also undertake studies that do contribute to the WACE.</a:t>
            </a:r>
          </a:p>
        </p:txBody>
      </p:sp>
      <p:sp>
        <p:nvSpPr>
          <p:cNvPr id="3" name="Title 2"/>
          <p:cNvSpPr>
            <a:spLocks noGrp="1"/>
          </p:cNvSpPr>
          <p:nvPr>
            <p:ph type="title"/>
          </p:nvPr>
        </p:nvSpPr>
        <p:spPr/>
        <p:txBody>
          <a:bodyPr/>
          <a:lstStyle/>
          <a:p>
            <a:r>
              <a:rPr lang="en-AU"/>
              <a:t>Preliminary courses</a:t>
            </a:r>
            <a:endParaRPr lang="en-AU" dirty="0"/>
          </a:p>
        </p:txBody>
      </p:sp>
    </p:spTree>
    <p:extLst>
      <p:ext uri="{BB962C8B-B14F-4D97-AF65-F5344CB8AC3E}">
        <p14:creationId xmlns:p14="http://schemas.microsoft.com/office/powerpoint/2010/main" val="61747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49947582"/>
              </p:ext>
            </p:extLst>
          </p:nvPr>
        </p:nvGraphicFramePr>
        <p:xfrm>
          <a:off x="489094" y="1701800"/>
          <a:ext cx="11113626" cy="4572000"/>
        </p:xfrm>
        <a:graphic>
          <a:graphicData uri="http://schemas.openxmlformats.org/drawingml/2006/table">
            <a:tbl>
              <a:tblPr firstRow="1" bandRow="1">
                <a:tableStyleId>{72833802-FEF1-4C79-8D5D-14CF1EAF98D9}</a:tableStyleId>
              </a:tblPr>
              <a:tblGrid>
                <a:gridCol w="2812906">
                  <a:extLst>
                    <a:ext uri="{9D8B030D-6E8A-4147-A177-3AD203B41FA5}">
                      <a16:colId xmlns:a16="http://schemas.microsoft.com/office/drawing/2014/main" val="2735464990"/>
                    </a:ext>
                  </a:extLst>
                </a:gridCol>
                <a:gridCol w="8300720">
                  <a:extLst>
                    <a:ext uri="{9D8B030D-6E8A-4147-A177-3AD203B41FA5}">
                      <a16:colId xmlns:a16="http://schemas.microsoft.com/office/drawing/2014/main" val="3285345295"/>
                    </a:ext>
                  </a:extLst>
                </a:gridCol>
              </a:tblGrid>
              <a:tr h="370840">
                <a:tc>
                  <a:txBody>
                    <a:bodyPr/>
                    <a:lstStyle/>
                    <a:p>
                      <a:r>
                        <a:rPr lang="en-AU" sz="2400" dirty="0"/>
                        <a:t>Abbreviation</a:t>
                      </a:r>
                    </a:p>
                  </a:txBody>
                  <a:tcPr/>
                </a:tc>
                <a:tc>
                  <a:txBody>
                    <a:bodyPr/>
                    <a:lstStyle/>
                    <a:p>
                      <a:r>
                        <a:rPr lang="en-AU" sz="2400" dirty="0"/>
                        <a:t>Full term</a:t>
                      </a:r>
                    </a:p>
                  </a:txBody>
                  <a:tcPr/>
                </a:tc>
                <a:extLst>
                  <a:ext uri="{0D108BD9-81ED-4DB2-BD59-A6C34878D82A}">
                    <a16:rowId xmlns:a16="http://schemas.microsoft.com/office/drawing/2014/main" val="3094447789"/>
                  </a:ext>
                </a:extLst>
              </a:tr>
              <a:tr h="370840">
                <a:tc>
                  <a:txBody>
                    <a:bodyPr/>
                    <a:lstStyle/>
                    <a:p>
                      <a:r>
                        <a:rPr lang="en-AU" sz="2400" dirty="0"/>
                        <a:t>ATAR</a:t>
                      </a:r>
                    </a:p>
                  </a:txBody>
                  <a:tcPr/>
                </a:tc>
                <a:tc>
                  <a:txBody>
                    <a:bodyPr/>
                    <a:lstStyle/>
                    <a:p>
                      <a:r>
                        <a:rPr lang="en-AU" sz="2400" kern="1200" dirty="0">
                          <a:effectLst/>
                        </a:rPr>
                        <a:t>Australian Tertiary Admission Rank</a:t>
                      </a:r>
                      <a:endParaRPr lang="en-AU" sz="2400" dirty="0"/>
                    </a:p>
                  </a:txBody>
                  <a:tcPr/>
                </a:tc>
                <a:extLst>
                  <a:ext uri="{0D108BD9-81ED-4DB2-BD59-A6C34878D82A}">
                    <a16:rowId xmlns:a16="http://schemas.microsoft.com/office/drawing/2014/main" val="660473264"/>
                  </a:ext>
                </a:extLst>
              </a:tr>
              <a:tr h="370840">
                <a:tc>
                  <a:txBody>
                    <a:bodyPr/>
                    <a:lstStyle/>
                    <a:p>
                      <a:r>
                        <a:rPr lang="en-AU" sz="2400" dirty="0"/>
                        <a:t>OLNA</a:t>
                      </a:r>
                    </a:p>
                  </a:txBody>
                  <a:tcPr/>
                </a:tc>
                <a:tc>
                  <a:txBody>
                    <a:bodyPr/>
                    <a:lstStyle/>
                    <a:p>
                      <a:r>
                        <a:rPr lang="en-AU" sz="2400" kern="1200" dirty="0">
                          <a:effectLst/>
                        </a:rPr>
                        <a:t>Online Literacy and Numeracy Assessment</a:t>
                      </a:r>
                      <a:endParaRPr lang="en-AU" sz="2400" dirty="0"/>
                    </a:p>
                  </a:txBody>
                  <a:tcPr/>
                </a:tc>
                <a:extLst>
                  <a:ext uri="{0D108BD9-81ED-4DB2-BD59-A6C34878D82A}">
                    <a16:rowId xmlns:a16="http://schemas.microsoft.com/office/drawing/2014/main" val="1676401296"/>
                  </a:ext>
                </a:extLst>
              </a:tr>
              <a:tr h="370840">
                <a:tc>
                  <a:txBody>
                    <a:bodyPr/>
                    <a:lstStyle/>
                    <a:p>
                      <a:r>
                        <a:rPr lang="en-AU" sz="2400" dirty="0"/>
                        <a:t>SRMS</a:t>
                      </a:r>
                    </a:p>
                  </a:txBody>
                  <a:tcPr/>
                </a:tc>
                <a:tc>
                  <a:txBody>
                    <a:bodyPr/>
                    <a:lstStyle/>
                    <a:p>
                      <a:r>
                        <a:rPr lang="en-AU" sz="2400" dirty="0"/>
                        <a:t>Student Records</a:t>
                      </a:r>
                      <a:r>
                        <a:rPr lang="en-AU" sz="2400" baseline="0" dirty="0"/>
                        <a:t> Management System</a:t>
                      </a:r>
                      <a:endParaRPr lang="en-AU" sz="2400" dirty="0"/>
                    </a:p>
                  </a:txBody>
                  <a:tcPr/>
                </a:tc>
                <a:extLst>
                  <a:ext uri="{0D108BD9-81ED-4DB2-BD59-A6C34878D82A}">
                    <a16:rowId xmlns:a16="http://schemas.microsoft.com/office/drawing/2014/main" val="973495165"/>
                  </a:ext>
                </a:extLst>
              </a:tr>
              <a:tr h="370840">
                <a:tc>
                  <a:txBody>
                    <a:bodyPr/>
                    <a:lstStyle/>
                    <a:p>
                      <a:r>
                        <a:rPr lang="en-AU" sz="2400" dirty="0"/>
                        <a:t>the Authority</a:t>
                      </a:r>
                    </a:p>
                  </a:txBody>
                  <a:tcPr/>
                </a:tc>
                <a:tc>
                  <a:txBody>
                    <a:bodyPr/>
                    <a:lstStyle/>
                    <a:p>
                      <a:r>
                        <a:rPr lang="en-AU" sz="2400" kern="1200" dirty="0">
                          <a:effectLst/>
                        </a:rPr>
                        <a:t>School Curriculum and Standards Authority</a:t>
                      </a:r>
                      <a:endParaRPr lang="en-AU" sz="2400" dirty="0"/>
                    </a:p>
                  </a:txBody>
                  <a:tcPr/>
                </a:tc>
                <a:extLst>
                  <a:ext uri="{0D108BD9-81ED-4DB2-BD59-A6C34878D82A}">
                    <a16:rowId xmlns:a16="http://schemas.microsoft.com/office/drawing/2014/main" val="3727667839"/>
                  </a:ext>
                </a:extLst>
              </a:tr>
              <a:tr h="370840">
                <a:tc>
                  <a:txBody>
                    <a:bodyPr/>
                    <a:lstStyle/>
                    <a:p>
                      <a:r>
                        <a:rPr lang="en-AU" sz="2400" dirty="0"/>
                        <a:t>TISC</a:t>
                      </a:r>
                    </a:p>
                  </a:txBody>
                  <a:tcPr/>
                </a:tc>
                <a:tc>
                  <a:txBody>
                    <a:bodyPr/>
                    <a:lstStyle/>
                    <a:p>
                      <a:r>
                        <a:rPr lang="en-AU" sz="2400" kern="1200" dirty="0">
                          <a:effectLst/>
                        </a:rPr>
                        <a:t>Tertiary Institutions Service Centre</a:t>
                      </a:r>
                      <a:endParaRPr lang="en-AU" sz="2400" dirty="0"/>
                    </a:p>
                  </a:txBody>
                  <a:tcPr/>
                </a:tc>
                <a:extLst>
                  <a:ext uri="{0D108BD9-81ED-4DB2-BD59-A6C34878D82A}">
                    <a16:rowId xmlns:a16="http://schemas.microsoft.com/office/drawing/2014/main" val="1911611147"/>
                  </a:ext>
                </a:extLst>
              </a:tr>
              <a:tr h="370840">
                <a:tc>
                  <a:txBody>
                    <a:bodyPr/>
                    <a:lstStyle/>
                    <a:p>
                      <a:r>
                        <a:rPr lang="en-AU" sz="2400" dirty="0"/>
                        <a:t>VET</a:t>
                      </a:r>
                    </a:p>
                  </a:txBody>
                  <a:tcPr/>
                </a:tc>
                <a:tc>
                  <a:txBody>
                    <a:bodyPr/>
                    <a:lstStyle/>
                    <a:p>
                      <a:r>
                        <a:rPr lang="en-AU" sz="2400" kern="1200" dirty="0">
                          <a:effectLst/>
                        </a:rPr>
                        <a:t>Vocational Education and Training</a:t>
                      </a:r>
                      <a:endParaRPr lang="en-AU" sz="2400" dirty="0"/>
                    </a:p>
                  </a:txBody>
                  <a:tcPr/>
                </a:tc>
                <a:extLst>
                  <a:ext uri="{0D108BD9-81ED-4DB2-BD59-A6C34878D82A}">
                    <a16:rowId xmlns:a16="http://schemas.microsoft.com/office/drawing/2014/main" val="2353519902"/>
                  </a:ext>
                </a:extLst>
              </a:tr>
              <a:tr h="370840">
                <a:tc>
                  <a:txBody>
                    <a:bodyPr/>
                    <a:lstStyle/>
                    <a:p>
                      <a:r>
                        <a:rPr lang="en-AU" sz="2400" dirty="0"/>
                        <a:t>WACE</a:t>
                      </a:r>
                    </a:p>
                  </a:txBody>
                  <a:tcPr/>
                </a:tc>
                <a:tc>
                  <a:txBody>
                    <a:bodyPr/>
                    <a:lstStyle/>
                    <a:p>
                      <a:r>
                        <a:rPr lang="en-AU" sz="2400" kern="1200" dirty="0">
                          <a:effectLst/>
                        </a:rPr>
                        <a:t>Western Australian Certificate of Education</a:t>
                      </a:r>
                      <a:endParaRPr lang="en-AU" sz="2400" dirty="0"/>
                    </a:p>
                  </a:txBody>
                  <a:tcPr/>
                </a:tc>
                <a:extLst>
                  <a:ext uri="{0D108BD9-81ED-4DB2-BD59-A6C34878D82A}">
                    <a16:rowId xmlns:a16="http://schemas.microsoft.com/office/drawing/2014/main" val="120568234"/>
                  </a:ext>
                </a:extLst>
              </a:tr>
              <a:tr h="370840">
                <a:tc>
                  <a:txBody>
                    <a:bodyPr/>
                    <a:lstStyle/>
                    <a:p>
                      <a:r>
                        <a:rPr lang="en-AU" sz="2400" dirty="0"/>
                        <a:t>WASSA</a:t>
                      </a:r>
                    </a:p>
                  </a:txBody>
                  <a:tcPr/>
                </a:tc>
                <a:tc>
                  <a:txBody>
                    <a:bodyPr/>
                    <a:lstStyle/>
                    <a:p>
                      <a:r>
                        <a:rPr lang="en-AU" sz="2400" kern="1200" dirty="0">
                          <a:effectLst/>
                        </a:rPr>
                        <a:t>Western Australian Statement of Student Achievement</a:t>
                      </a:r>
                      <a:endParaRPr lang="en-AU" sz="2400" dirty="0"/>
                    </a:p>
                  </a:txBody>
                  <a:tcPr/>
                </a:tc>
                <a:extLst>
                  <a:ext uri="{0D108BD9-81ED-4DB2-BD59-A6C34878D82A}">
                    <a16:rowId xmlns:a16="http://schemas.microsoft.com/office/drawing/2014/main" val="1738598774"/>
                  </a:ext>
                </a:extLst>
              </a:tr>
              <a:tr h="370840">
                <a:tc>
                  <a:txBody>
                    <a:bodyPr/>
                    <a:lstStyle/>
                    <a:p>
                      <a:r>
                        <a:rPr lang="en-AU" sz="2400" dirty="0"/>
                        <a:t>WASN</a:t>
                      </a:r>
                    </a:p>
                  </a:txBody>
                  <a:tcPr/>
                </a:tc>
                <a:tc>
                  <a:txBody>
                    <a:bodyPr/>
                    <a:lstStyle/>
                    <a:p>
                      <a:r>
                        <a:rPr lang="en-AU" sz="2400" kern="1200" dirty="0">
                          <a:effectLst/>
                        </a:rPr>
                        <a:t>Western Australian student number</a:t>
                      </a:r>
                      <a:endParaRPr lang="en-AU" sz="2400" dirty="0"/>
                    </a:p>
                  </a:txBody>
                  <a:tcPr/>
                </a:tc>
                <a:extLst>
                  <a:ext uri="{0D108BD9-81ED-4DB2-BD59-A6C34878D82A}">
                    <a16:rowId xmlns:a16="http://schemas.microsoft.com/office/drawing/2014/main" val="3593320356"/>
                  </a:ext>
                </a:extLst>
              </a:tr>
            </a:tbl>
          </a:graphicData>
        </a:graphic>
      </p:graphicFrame>
      <p:sp>
        <p:nvSpPr>
          <p:cNvPr id="3" name="Title 2"/>
          <p:cNvSpPr>
            <a:spLocks noGrp="1"/>
          </p:cNvSpPr>
          <p:nvPr>
            <p:ph type="title"/>
          </p:nvPr>
        </p:nvSpPr>
        <p:spPr/>
        <p:txBody>
          <a:bodyPr/>
          <a:lstStyle/>
          <a:p>
            <a:r>
              <a:rPr lang="en-AU" dirty="0"/>
              <a:t>Guide to key abbreviations</a:t>
            </a:r>
          </a:p>
        </p:txBody>
      </p:sp>
    </p:spTree>
    <p:extLst>
      <p:ext uri="{BB962C8B-B14F-4D97-AF65-F5344CB8AC3E}">
        <p14:creationId xmlns:p14="http://schemas.microsoft.com/office/powerpoint/2010/main" val="3838854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VET is nationally recognised and enables students to gain qualifications for all types of employment, and specific skills to help them in the workplace or in further training.</a:t>
            </a:r>
          </a:p>
        </p:txBody>
      </p:sp>
      <p:sp>
        <p:nvSpPr>
          <p:cNvPr id="3" name="Title 2"/>
          <p:cNvSpPr>
            <a:spLocks noGrp="1"/>
          </p:cNvSpPr>
          <p:nvPr>
            <p:ph type="title"/>
          </p:nvPr>
        </p:nvSpPr>
        <p:spPr/>
        <p:txBody>
          <a:bodyPr/>
          <a:lstStyle/>
          <a:p>
            <a:r>
              <a:rPr lang="en-AU"/>
              <a:t>Vocational Education and Training (VET)</a:t>
            </a:r>
            <a:endParaRPr lang="en-AU" dirty="0"/>
          </a:p>
        </p:txBody>
      </p:sp>
    </p:spTree>
    <p:extLst>
      <p:ext uri="{BB962C8B-B14F-4D97-AF65-F5344CB8AC3E}">
        <p14:creationId xmlns:p14="http://schemas.microsoft.com/office/powerpoint/2010/main" val="3520278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AU" dirty="0"/>
              <a:t>As part of the minimum WACE requirements, a student may complete a Certificate II or higher in combination with ATAR, General or Foundation courses.</a:t>
            </a:r>
          </a:p>
          <a:p>
            <a:r>
              <a:rPr lang="en-AU" dirty="0"/>
              <a:t>Studying VET can provide up to eight units towards the number of course units students need to complete to achieve their WACE.</a:t>
            </a:r>
          </a:p>
          <a:p>
            <a:r>
              <a:rPr lang="en-AU" dirty="0"/>
              <a:t>Students will typically enrol in four or five additional ATAR, General or Foundation courses to meet the WACE requirements.</a:t>
            </a:r>
          </a:p>
          <a:p>
            <a:r>
              <a:rPr lang="en-AU" dirty="0"/>
              <a:t>Students who do not enrol in at least four Year 12 ATAR courses or at least five Year 12 General courses and/or ATAR courses (i.e. their program of study includes one or more Foundation course/s in Year 12) must also complete a Certificate II or higher to achieve the WACE.</a:t>
            </a:r>
          </a:p>
          <a:p>
            <a:pPr marL="0" indent="0">
              <a:buNone/>
            </a:pPr>
            <a:endParaRPr lang="en-AU" dirty="0"/>
          </a:p>
        </p:txBody>
      </p:sp>
      <p:sp>
        <p:nvSpPr>
          <p:cNvPr id="3" name="Title 2"/>
          <p:cNvSpPr>
            <a:spLocks noGrp="1"/>
          </p:cNvSpPr>
          <p:nvPr>
            <p:ph type="title"/>
          </p:nvPr>
        </p:nvSpPr>
        <p:spPr/>
        <p:txBody>
          <a:bodyPr/>
          <a:lstStyle/>
          <a:p>
            <a:r>
              <a:rPr lang="en-AU"/>
              <a:t>VET contribution to the WACE</a:t>
            </a:r>
            <a:endParaRPr lang="en-AU" dirty="0"/>
          </a:p>
        </p:txBody>
      </p:sp>
    </p:spTree>
    <p:extLst>
      <p:ext uri="{BB962C8B-B14F-4D97-AF65-F5344CB8AC3E}">
        <p14:creationId xmlns:p14="http://schemas.microsoft.com/office/powerpoint/2010/main" val="340489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rcRect/>
          <a:stretch/>
        </p:blipFill>
        <p:spPr>
          <a:xfrm>
            <a:off x="1693216" y="1802304"/>
            <a:ext cx="8805568" cy="4638809"/>
          </a:xfrm>
        </p:spPr>
      </p:pic>
      <p:sp>
        <p:nvSpPr>
          <p:cNvPr id="4" name="Title 3"/>
          <p:cNvSpPr>
            <a:spLocks noGrp="1"/>
          </p:cNvSpPr>
          <p:nvPr>
            <p:ph type="title"/>
          </p:nvPr>
        </p:nvSpPr>
        <p:spPr/>
        <p:txBody>
          <a:bodyPr/>
          <a:lstStyle/>
          <a:p>
            <a:r>
              <a:rPr lang="en-AU" dirty="0"/>
              <a:t>VET and the WACE</a:t>
            </a:r>
          </a:p>
        </p:txBody>
      </p:sp>
    </p:spTree>
    <p:extLst>
      <p:ext uri="{BB962C8B-B14F-4D97-AF65-F5344CB8AC3E}">
        <p14:creationId xmlns:p14="http://schemas.microsoft.com/office/powerpoint/2010/main" val="586195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These programs:</a:t>
            </a:r>
          </a:p>
          <a:p>
            <a:r>
              <a:rPr lang="en-AU" dirty="0"/>
              <a:t>provide access to areas of learning not covered by WACE courses or VET programs and contribute to the WACE as unit equivalents </a:t>
            </a:r>
          </a:p>
          <a:p>
            <a:r>
              <a:rPr lang="en-AU" dirty="0"/>
              <a:t>are for students wishing to participate in programs that are delivered in a variety of settings by schools, workplaces, universities and community organisations.</a:t>
            </a:r>
          </a:p>
          <a:p>
            <a:endParaRPr lang="en-AU" dirty="0"/>
          </a:p>
        </p:txBody>
      </p:sp>
      <p:sp>
        <p:nvSpPr>
          <p:cNvPr id="3" name="Title 2"/>
          <p:cNvSpPr>
            <a:spLocks noGrp="1"/>
          </p:cNvSpPr>
          <p:nvPr>
            <p:ph type="title"/>
          </p:nvPr>
        </p:nvSpPr>
        <p:spPr/>
        <p:txBody>
          <a:bodyPr/>
          <a:lstStyle/>
          <a:p>
            <a:r>
              <a:rPr lang="en-AU" dirty="0"/>
              <a:t>Endorsed programs </a:t>
            </a:r>
          </a:p>
        </p:txBody>
      </p:sp>
    </p:spTree>
    <p:extLst>
      <p:ext uri="{BB962C8B-B14F-4D97-AF65-F5344CB8AC3E}">
        <p14:creationId xmlns:p14="http://schemas.microsoft.com/office/powerpoint/2010/main" val="3739694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Endorsed programs can be used to:</a:t>
            </a:r>
          </a:p>
          <a:p>
            <a:r>
              <a:rPr lang="en-AU" dirty="0"/>
              <a:t>contribute towards the depth requirement and the achievement standard requirement of the WACE</a:t>
            </a:r>
          </a:p>
          <a:p>
            <a:r>
              <a:rPr lang="en-AU" dirty="0"/>
              <a:t>count as a maximum of four unit equivalents towards the WACE – two unit equivalents in Year 11 and two unit equivalents in </a:t>
            </a:r>
            <a:br>
              <a:rPr lang="en-AU" dirty="0"/>
            </a:br>
            <a:r>
              <a:rPr lang="en-AU" dirty="0"/>
              <a:t>Year 12.</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sym typeface="Arial"/>
              </a:rPr>
              <a:t>The list of endorsed programs is available on the Authority website </a:t>
            </a:r>
            <a:r>
              <a:rPr lang="en-US" dirty="0">
                <a:latin typeface="Calibri" panose="020F0502020204030204" pitchFamily="34" charset="0"/>
                <a:ea typeface="Calibri" panose="020F0502020204030204" pitchFamily="34" charset="0"/>
                <a:cs typeface="Calibri" panose="020F0502020204030204" pitchFamily="34" charset="0"/>
                <a:sym typeface="Arial"/>
                <a:hlinkClick r:id="rId3"/>
              </a:rPr>
              <a:t>https://senior-secondary.scsa.wa.edu.au/syllabus-and-support-materials/endorsed-programs</a:t>
            </a:r>
            <a:r>
              <a:rPr lang="en-US" dirty="0">
                <a:latin typeface="Calibri" panose="020F0502020204030204" pitchFamily="34" charset="0"/>
                <a:ea typeface="Calibri" panose="020F0502020204030204" pitchFamily="34" charset="0"/>
                <a:cs typeface="Calibri" panose="020F0502020204030204" pitchFamily="34" charset="0"/>
                <a:sym typeface="Arial"/>
              </a:rPr>
              <a:t>.</a:t>
            </a:r>
          </a:p>
          <a:p>
            <a:endParaRPr lang="en-AU" dirty="0"/>
          </a:p>
        </p:txBody>
      </p:sp>
      <p:sp>
        <p:nvSpPr>
          <p:cNvPr id="3" name="Title 2"/>
          <p:cNvSpPr>
            <a:spLocks noGrp="1"/>
          </p:cNvSpPr>
          <p:nvPr>
            <p:ph type="title"/>
          </p:nvPr>
        </p:nvSpPr>
        <p:spPr/>
        <p:txBody>
          <a:bodyPr/>
          <a:lstStyle/>
          <a:p>
            <a:r>
              <a:rPr lang="en-AU" dirty="0"/>
              <a:t>Endorsed programs and the WACE</a:t>
            </a:r>
          </a:p>
        </p:txBody>
      </p:sp>
    </p:spTree>
    <p:extLst>
      <p:ext uri="{BB962C8B-B14F-4D97-AF65-F5344CB8AC3E}">
        <p14:creationId xmlns:p14="http://schemas.microsoft.com/office/powerpoint/2010/main" val="4189957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There are three categories of endorsed programs, which differ in respect to the developer, the type of evidence required for determining student achievement and the quality assurance process.</a:t>
            </a:r>
          </a:p>
          <a:p>
            <a:pPr marL="0" indent="0">
              <a:buNone/>
            </a:pPr>
            <a:r>
              <a:rPr lang="en-AU" dirty="0"/>
              <a:t>These categories are:</a:t>
            </a:r>
          </a:p>
          <a:p>
            <a:r>
              <a:rPr lang="en-AU" dirty="0"/>
              <a:t>Authority-developed endorsed programs </a:t>
            </a:r>
          </a:p>
          <a:p>
            <a:r>
              <a:rPr lang="en-AU" dirty="0"/>
              <a:t>Provider-developed endorsed programs </a:t>
            </a:r>
          </a:p>
          <a:p>
            <a:r>
              <a:rPr lang="en-AU" dirty="0"/>
              <a:t>School-developed endorsed programs.</a:t>
            </a:r>
          </a:p>
        </p:txBody>
      </p:sp>
      <p:sp>
        <p:nvSpPr>
          <p:cNvPr id="3" name="Title 2"/>
          <p:cNvSpPr>
            <a:spLocks noGrp="1"/>
          </p:cNvSpPr>
          <p:nvPr>
            <p:ph type="title"/>
          </p:nvPr>
        </p:nvSpPr>
        <p:spPr/>
        <p:txBody>
          <a:bodyPr/>
          <a:lstStyle/>
          <a:p>
            <a:r>
              <a:rPr lang="en-AU"/>
              <a:t>Categories of endorsed programs</a:t>
            </a:r>
            <a:endParaRPr lang="en-AU" dirty="0"/>
          </a:p>
        </p:txBody>
      </p:sp>
    </p:spTree>
    <p:extLst>
      <p:ext uri="{BB962C8B-B14F-4D97-AF65-F5344CB8AC3E}">
        <p14:creationId xmlns:p14="http://schemas.microsoft.com/office/powerpoint/2010/main" val="4157089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The Authority publishes dates about changing enrolments in its  </a:t>
            </a:r>
            <a:r>
              <a:rPr lang="en-GB" i="1" dirty="0"/>
              <a:t>Activities Schedule</a:t>
            </a:r>
            <a:r>
              <a:rPr lang="en-GB" dirty="0"/>
              <a:t>.</a:t>
            </a:r>
            <a:endParaRPr lang="en-AU" dirty="0"/>
          </a:p>
          <a:p>
            <a:r>
              <a:rPr lang="en-AU" dirty="0"/>
              <a:t>There are points in the semester after which students should not change courses because it would be unlikely they could complete the assessment program. </a:t>
            </a:r>
          </a:p>
          <a:p>
            <a:pPr marL="0" indent="0">
              <a:buNone/>
            </a:pPr>
            <a:endParaRPr lang="en-AU" dirty="0"/>
          </a:p>
        </p:txBody>
      </p:sp>
      <p:sp>
        <p:nvSpPr>
          <p:cNvPr id="3" name="Title 2"/>
          <p:cNvSpPr>
            <a:spLocks noGrp="1"/>
          </p:cNvSpPr>
          <p:nvPr>
            <p:ph type="title"/>
          </p:nvPr>
        </p:nvSpPr>
        <p:spPr/>
        <p:txBody>
          <a:bodyPr/>
          <a:lstStyle/>
          <a:p>
            <a:r>
              <a:rPr lang="en-AU" dirty="0"/>
              <a:t>Changing courses in Years 11 and 12</a:t>
            </a:r>
          </a:p>
        </p:txBody>
      </p:sp>
    </p:spTree>
    <p:extLst>
      <p:ext uri="{BB962C8B-B14F-4D97-AF65-F5344CB8AC3E}">
        <p14:creationId xmlns:p14="http://schemas.microsoft.com/office/powerpoint/2010/main" val="2563761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Changing means students replace one course enrolment with another.</a:t>
            </a:r>
          </a:p>
          <a:p>
            <a:r>
              <a:rPr lang="en-AU" dirty="0"/>
              <a:t>Withdrawing means students are no longer studying a course. </a:t>
            </a:r>
          </a:p>
          <a:p>
            <a:r>
              <a:rPr lang="en-AU" dirty="0"/>
              <a:t>If students withdraw from a course in Year 12, their enrolment  course for the year is not recorded on their WASSA. This means no credit is given for the work done for the year’s units prior to dropping the course.</a:t>
            </a:r>
          </a:p>
        </p:txBody>
      </p:sp>
      <p:sp>
        <p:nvSpPr>
          <p:cNvPr id="3" name="Title 2"/>
          <p:cNvSpPr>
            <a:spLocks noGrp="1"/>
          </p:cNvSpPr>
          <p:nvPr>
            <p:ph type="title"/>
          </p:nvPr>
        </p:nvSpPr>
        <p:spPr/>
        <p:txBody>
          <a:bodyPr/>
          <a:lstStyle/>
          <a:p>
            <a:r>
              <a:rPr lang="en-AU" dirty="0"/>
              <a:t>Changing courses and withdrawing from courses</a:t>
            </a:r>
          </a:p>
        </p:txBody>
      </p:sp>
    </p:spTree>
    <p:extLst>
      <p:ext uri="{BB962C8B-B14F-4D97-AF65-F5344CB8AC3E}">
        <p14:creationId xmlns:p14="http://schemas.microsoft.com/office/powerpoint/2010/main" val="1632148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he Online Literacy and Numeracy Assessment (What is it all about)">
            <a:hlinkClick r:id="" action="ppaction://media"/>
            <a:extLst>
              <a:ext uri="{FF2B5EF4-FFF2-40B4-BE49-F238E27FC236}">
                <a16:creationId xmlns:a16="http://schemas.microsoft.com/office/drawing/2014/main" id="{5E513A8B-C091-30C4-7F6B-1C26F7CD6FB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870075" y="1701800"/>
            <a:ext cx="8601075" cy="4914900"/>
          </a:xfrm>
        </p:spPr>
      </p:pic>
      <p:sp>
        <p:nvSpPr>
          <p:cNvPr id="6" name="Title 5">
            <a:extLst>
              <a:ext uri="{FF2B5EF4-FFF2-40B4-BE49-F238E27FC236}">
                <a16:creationId xmlns:a16="http://schemas.microsoft.com/office/drawing/2014/main" id="{1C5B87F4-A6E2-EC4E-6717-C14782CD3FEF}"/>
              </a:ext>
            </a:extLst>
          </p:cNvPr>
          <p:cNvSpPr>
            <a:spLocks noGrp="1"/>
          </p:cNvSpPr>
          <p:nvPr>
            <p:ph type="title"/>
          </p:nvPr>
        </p:nvSpPr>
        <p:spPr/>
        <p:txBody>
          <a:bodyPr/>
          <a:lstStyle/>
          <a:p>
            <a:r>
              <a:rPr lang="en-AU" dirty="0"/>
              <a:t>OLNA video</a:t>
            </a:r>
          </a:p>
        </p:txBody>
      </p:sp>
    </p:spTree>
    <p:extLst>
      <p:ext uri="{BB962C8B-B14F-4D97-AF65-F5344CB8AC3E}">
        <p14:creationId xmlns:p14="http://schemas.microsoft.com/office/powerpoint/2010/main" val="297692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43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Meeting these standards:</a:t>
            </a:r>
          </a:p>
          <a:p>
            <a:r>
              <a:rPr lang="en-AU" dirty="0"/>
              <a:t>is a benchmark of educational achievement</a:t>
            </a:r>
          </a:p>
          <a:p>
            <a:r>
              <a:rPr lang="en-AU" dirty="0"/>
              <a:t>is valued by employers and post-school training providers </a:t>
            </a:r>
          </a:p>
          <a:p>
            <a:r>
              <a:rPr lang="en-AU" dirty="0"/>
              <a:t>ensures all students leave school with the best chance of future success.</a:t>
            </a:r>
          </a:p>
        </p:txBody>
      </p:sp>
      <p:sp>
        <p:nvSpPr>
          <p:cNvPr id="3" name="Title 2"/>
          <p:cNvSpPr>
            <a:spLocks noGrp="1"/>
          </p:cNvSpPr>
          <p:nvPr>
            <p:ph type="title"/>
          </p:nvPr>
        </p:nvSpPr>
        <p:spPr/>
        <p:txBody>
          <a:bodyPr/>
          <a:lstStyle/>
          <a:p>
            <a:r>
              <a:rPr lang="en-AU"/>
              <a:t>Literacy and numeracy standards</a:t>
            </a:r>
            <a:endParaRPr lang="en-AU" dirty="0"/>
          </a:p>
        </p:txBody>
      </p:sp>
    </p:spTree>
    <p:extLst>
      <p:ext uri="{BB962C8B-B14F-4D97-AF65-F5344CB8AC3E}">
        <p14:creationId xmlns:p14="http://schemas.microsoft.com/office/powerpoint/2010/main" val="2078130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All students receive a Western Australian Statement of Student Achievement (WASSA) when they complete Year 12. </a:t>
            </a:r>
          </a:p>
          <a:p>
            <a:pPr marL="0" indent="0">
              <a:buNone/>
            </a:pPr>
            <a:r>
              <a:rPr lang="en-AU" dirty="0"/>
              <a:t>The WASSA:</a:t>
            </a:r>
          </a:p>
          <a:p>
            <a:pPr marL="457189" indent="-457189"/>
            <a:r>
              <a:rPr lang="en-AU" dirty="0"/>
              <a:t>formally records a student’s achievement in every course, qualification and program that the student has completed in senior secondary schooling</a:t>
            </a:r>
          </a:p>
          <a:p>
            <a:pPr marL="457189" indent="-457189"/>
            <a:r>
              <a:rPr lang="en-AU" dirty="0">
                <a:sym typeface="Titillium Web"/>
              </a:rPr>
              <a:t>provides</a:t>
            </a:r>
            <a:r>
              <a:rPr lang="en-AU" dirty="0"/>
              <a:t> evidence of achievement.</a:t>
            </a:r>
          </a:p>
        </p:txBody>
      </p:sp>
      <p:sp>
        <p:nvSpPr>
          <p:cNvPr id="3" name="Title 2"/>
          <p:cNvSpPr>
            <a:spLocks noGrp="1"/>
          </p:cNvSpPr>
          <p:nvPr>
            <p:ph type="title"/>
          </p:nvPr>
        </p:nvSpPr>
        <p:spPr/>
        <p:txBody>
          <a:bodyPr/>
          <a:lstStyle/>
          <a:p>
            <a:r>
              <a:rPr lang="en-AU" dirty="0"/>
              <a:t>The WASSA – All students</a:t>
            </a:r>
          </a:p>
        </p:txBody>
      </p:sp>
    </p:spTree>
    <p:extLst>
      <p:ext uri="{BB962C8B-B14F-4D97-AF65-F5344CB8AC3E}">
        <p14:creationId xmlns:p14="http://schemas.microsoft.com/office/powerpoint/2010/main" val="3795310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AU" dirty="0"/>
              <a:t>Adjustments will be made to the OLNA conditions, if a student’s access to the assessment is significantly affected by a disability, impairment, illness or impediment. </a:t>
            </a:r>
          </a:p>
          <a:p>
            <a:r>
              <a:rPr lang="en-AU" dirty="0"/>
              <a:t>Evidence of a disability, diagnosed by a specialised medical professional, is required for adjustment.</a:t>
            </a:r>
          </a:p>
          <a:p>
            <a:r>
              <a:rPr lang="en-AU" dirty="0">
                <a:latin typeface="Calibri" panose="020F0502020204030204" pitchFamily="34" charset="0"/>
                <a:cs typeface="Calibri" panose="020F0502020204030204" pitchFamily="34" charset="0"/>
              </a:rPr>
              <a:t>The </a:t>
            </a:r>
            <a:r>
              <a:rPr lang="en-AU" i="1" dirty="0">
                <a:latin typeface="Calibri" panose="020F0502020204030204" pitchFamily="34" charset="0"/>
                <a:cs typeface="Calibri" panose="020F0502020204030204" pitchFamily="34" charset="0"/>
              </a:rPr>
              <a:t>Guidelines for equitable access for assessments </a:t>
            </a:r>
            <a:r>
              <a:rPr lang="en-AU" dirty="0">
                <a:latin typeface="Calibri" panose="020F0502020204030204" pitchFamily="34" charset="0"/>
                <a:cs typeface="Calibri" panose="020F0502020204030204" pitchFamily="34" charset="0"/>
              </a:rPr>
              <a:t>is available</a:t>
            </a:r>
            <a:r>
              <a:rPr lang="en-AU" i="1" dirty="0">
                <a:latin typeface="Calibri" panose="020F0502020204030204" pitchFamily="34" charset="0"/>
                <a:cs typeface="Calibri" panose="020F0502020204030204" pitchFamily="34" charset="0"/>
              </a:rPr>
              <a:t> </a:t>
            </a:r>
            <a:r>
              <a:rPr lang="en-AU" dirty="0">
                <a:latin typeface="Calibri" panose="020F0502020204030204" pitchFamily="34" charset="0"/>
                <a:cs typeface="Calibri" panose="020F0502020204030204" pitchFamily="34" charset="0"/>
              </a:rPr>
              <a:t>on the Authority website at </a:t>
            </a:r>
            <a:r>
              <a:rPr lang="en-AU" dirty="0">
                <a:hlinkClick r:id="rId3"/>
              </a:rPr>
              <a:t>https://senior-secondary.scsa.wa.edu.au/assessment/disability-adjustment-guidelines</a:t>
            </a:r>
            <a:r>
              <a:rPr lang="en-AU" dirty="0"/>
              <a:t>.</a:t>
            </a:r>
            <a:endParaRPr lang="en-AU" dirty="0">
              <a:latin typeface="Calibri" panose="020F0502020204030204" pitchFamily="34" charset="0"/>
              <a:cs typeface="Calibri" panose="020F0502020204030204" pitchFamily="34" charset="0"/>
            </a:endParaRPr>
          </a:p>
          <a:p>
            <a:endParaRPr lang="en-AU" dirty="0"/>
          </a:p>
        </p:txBody>
      </p:sp>
      <p:sp>
        <p:nvSpPr>
          <p:cNvPr id="3" name="Title 2"/>
          <p:cNvSpPr>
            <a:spLocks noGrp="1"/>
          </p:cNvSpPr>
          <p:nvPr>
            <p:ph type="title"/>
          </p:nvPr>
        </p:nvSpPr>
        <p:spPr/>
        <p:txBody>
          <a:bodyPr/>
          <a:lstStyle/>
          <a:p>
            <a:r>
              <a:rPr lang="en-AU"/>
              <a:t>OLNA disability adjustments</a:t>
            </a:r>
            <a:endParaRPr lang="en-AU" dirty="0"/>
          </a:p>
        </p:txBody>
      </p:sp>
    </p:spTree>
    <p:extLst>
      <p:ext uri="{BB962C8B-B14F-4D97-AF65-F5344CB8AC3E}">
        <p14:creationId xmlns:p14="http://schemas.microsoft.com/office/powerpoint/2010/main" val="4117896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AU" dirty="0"/>
              <a:t>Adjustments typically requested for approval by principals include:</a:t>
            </a:r>
          </a:p>
          <a:p>
            <a:pPr lvl="0"/>
            <a:r>
              <a:rPr lang="en-AU" dirty="0"/>
              <a:t>rest breaks and provision for a pause button</a:t>
            </a:r>
          </a:p>
          <a:p>
            <a:pPr lvl="0"/>
            <a:r>
              <a:rPr lang="en-AU" dirty="0"/>
              <a:t>extra time to work</a:t>
            </a:r>
          </a:p>
          <a:p>
            <a:pPr lvl="0"/>
            <a:r>
              <a:rPr lang="en-AU" dirty="0"/>
              <a:t>a reader</a:t>
            </a:r>
          </a:p>
          <a:p>
            <a:pPr lvl="0"/>
            <a:r>
              <a:rPr lang="en-AU" dirty="0"/>
              <a:t>scribe assistance for the writing component</a:t>
            </a:r>
          </a:p>
          <a:p>
            <a:pPr lvl="0"/>
            <a:r>
              <a:rPr lang="en-AU" dirty="0"/>
              <a:t>use of a support person for the reading and numeracy components</a:t>
            </a:r>
          </a:p>
          <a:p>
            <a:r>
              <a:rPr lang="en-AU" dirty="0"/>
              <a:t>special formats. </a:t>
            </a:r>
          </a:p>
        </p:txBody>
      </p:sp>
      <p:sp>
        <p:nvSpPr>
          <p:cNvPr id="3" name="Title 2"/>
          <p:cNvSpPr>
            <a:spLocks noGrp="1"/>
          </p:cNvSpPr>
          <p:nvPr>
            <p:ph type="title"/>
          </p:nvPr>
        </p:nvSpPr>
        <p:spPr/>
        <p:txBody>
          <a:bodyPr/>
          <a:lstStyle/>
          <a:p>
            <a:pPr lvl="0"/>
            <a:r>
              <a:rPr lang="en-AU"/>
              <a:t>OLNA — Typical adjustments</a:t>
            </a:r>
            <a:endParaRPr lang="en-AU" dirty="0"/>
          </a:p>
        </p:txBody>
      </p:sp>
    </p:spTree>
    <p:extLst>
      <p:ext uri="{BB962C8B-B14F-4D97-AF65-F5344CB8AC3E}">
        <p14:creationId xmlns:p14="http://schemas.microsoft.com/office/powerpoint/2010/main" val="3731057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AU" dirty="0"/>
              <a:t>Assistance is available through:</a:t>
            </a:r>
          </a:p>
          <a:p>
            <a:r>
              <a:rPr lang="en-AU" dirty="0"/>
              <a:t>Foundation courses designed for students who require significant support</a:t>
            </a:r>
          </a:p>
          <a:p>
            <a:r>
              <a:rPr lang="en-AU" dirty="0"/>
              <a:t>feedback to schools on individual student performance for each OLNA component.</a:t>
            </a:r>
          </a:p>
          <a:p>
            <a:pPr marL="0" indent="0">
              <a:buNone/>
            </a:pPr>
            <a:r>
              <a:rPr lang="en-AU" dirty="0"/>
              <a:t>Students who have achieved the minimum standard of literacy and/or numeracy through the OLNA, are not eligible to enrol in Foundation courses.</a:t>
            </a:r>
          </a:p>
          <a:p>
            <a:endParaRPr lang="en-AU" dirty="0"/>
          </a:p>
          <a:p>
            <a:endParaRPr lang="en-AU" dirty="0"/>
          </a:p>
        </p:txBody>
      </p:sp>
      <p:sp>
        <p:nvSpPr>
          <p:cNvPr id="3" name="Title 2"/>
          <p:cNvSpPr>
            <a:spLocks noGrp="1"/>
          </p:cNvSpPr>
          <p:nvPr>
            <p:ph type="title"/>
          </p:nvPr>
        </p:nvSpPr>
        <p:spPr/>
        <p:txBody>
          <a:bodyPr/>
          <a:lstStyle/>
          <a:p>
            <a:r>
              <a:rPr lang="en-AU"/>
              <a:t>Support — Literacy and numeracy standard</a:t>
            </a:r>
            <a:endParaRPr lang="en-AU" dirty="0"/>
          </a:p>
        </p:txBody>
      </p:sp>
    </p:spTree>
    <p:extLst>
      <p:ext uri="{BB962C8B-B14F-4D97-AF65-F5344CB8AC3E}">
        <p14:creationId xmlns:p14="http://schemas.microsoft.com/office/powerpoint/2010/main" val="1347803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a:t>&lt;&lt;school to insert&gt;&gt;</a:t>
            </a:r>
            <a:endParaRPr lang="en-AU" dirty="0"/>
          </a:p>
        </p:txBody>
      </p:sp>
      <p:sp>
        <p:nvSpPr>
          <p:cNvPr id="3" name="Title 2"/>
          <p:cNvSpPr>
            <a:spLocks noGrp="1"/>
          </p:cNvSpPr>
          <p:nvPr>
            <p:ph type="title"/>
          </p:nvPr>
        </p:nvSpPr>
        <p:spPr/>
        <p:txBody>
          <a:bodyPr/>
          <a:lstStyle/>
          <a:p>
            <a:r>
              <a:rPr lang="en-AU"/>
              <a:t>The courses our school is offering</a:t>
            </a:r>
            <a:endParaRPr lang="en-AU" dirty="0"/>
          </a:p>
        </p:txBody>
      </p:sp>
    </p:spTree>
    <p:extLst>
      <p:ext uri="{BB962C8B-B14F-4D97-AF65-F5344CB8AC3E}">
        <p14:creationId xmlns:p14="http://schemas.microsoft.com/office/powerpoint/2010/main" val="1764899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a:t>&lt;&lt;school to insert&gt;&gt;</a:t>
            </a:r>
            <a:endParaRPr lang="en-AU" dirty="0"/>
          </a:p>
        </p:txBody>
      </p:sp>
      <p:sp>
        <p:nvSpPr>
          <p:cNvPr id="3" name="Title 2"/>
          <p:cNvSpPr>
            <a:spLocks noGrp="1"/>
          </p:cNvSpPr>
          <p:nvPr>
            <p:ph type="title"/>
          </p:nvPr>
        </p:nvSpPr>
        <p:spPr/>
        <p:txBody>
          <a:bodyPr/>
          <a:lstStyle/>
          <a:p>
            <a:r>
              <a:rPr lang="en-AU"/>
              <a:t>The programs our school is offering</a:t>
            </a:r>
            <a:endParaRPr lang="en-AU" dirty="0"/>
          </a:p>
        </p:txBody>
      </p:sp>
    </p:spTree>
    <p:extLst>
      <p:ext uri="{BB962C8B-B14F-4D97-AF65-F5344CB8AC3E}">
        <p14:creationId xmlns:p14="http://schemas.microsoft.com/office/powerpoint/2010/main" val="1121959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The WACE Checker is a tool that Year 12 students can use to check their progress towards meeting the requirements of the WACE. </a:t>
            </a:r>
          </a:p>
          <a:p>
            <a:r>
              <a:rPr lang="en-AU" dirty="0"/>
              <a:t>It is designed to determine whether students have met (or are expected to meet) each of the requirements for the WACE.</a:t>
            </a:r>
          </a:p>
          <a:p>
            <a:r>
              <a:rPr lang="en-AU" dirty="0"/>
              <a:t>The WACE Checker is easy to use</a:t>
            </a:r>
            <a:r>
              <a:rPr lang="en-AU"/>
              <a:t>. </a:t>
            </a:r>
            <a:endParaRPr lang="en-AU" dirty="0"/>
          </a:p>
        </p:txBody>
      </p:sp>
      <p:sp>
        <p:nvSpPr>
          <p:cNvPr id="3" name="Title 2"/>
          <p:cNvSpPr>
            <a:spLocks noGrp="1"/>
          </p:cNvSpPr>
          <p:nvPr>
            <p:ph type="title"/>
          </p:nvPr>
        </p:nvSpPr>
        <p:spPr/>
        <p:txBody>
          <a:bodyPr/>
          <a:lstStyle/>
          <a:p>
            <a:r>
              <a:rPr lang="en-AU"/>
              <a:t>WACE Checker</a:t>
            </a:r>
            <a:endParaRPr lang="en-AU" dirty="0"/>
          </a:p>
        </p:txBody>
      </p:sp>
    </p:spTree>
    <p:extLst>
      <p:ext uri="{BB962C8B-B14F-4D97-AF65-F5344CB8AC3E}">
        <p14:creationId xmlns:p14="http://schemas.microsoft.com/office/powerpoint/2010/main" val="3708852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WACE Checker – Start Screen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080" y="1855177"/>
            <a:ext cx="9136008" cy="3692183"/>
          </a:xfrm>
          <a:prstGeom prst="rect">
            <a:avLst/>
          </a:prstGeom>
        </p:spPr>
      </p:pic>
    </p:spTree>
    <p:extLst>
      <p:ext uri="{BB962C8B-B14F-4D97-AF65-F5344CB8AC3E}">
        <p14:creationId xmlns:p14="http://schemas.microsoft.com/office/powerpoint/2010/main" val="3313515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91" y="1564878"/>
            <a:ext cx="3312265" cy="4758804"/>
          </a:xfrm>
          <a:prstGeom prst="rect">
            <a:avLst/>
          </a:prstGeom>
        </p:spPr>
      </p:pic>
      <p:sp>
        <p:nvSpPr>
          <p:cNvPr id="5" name="Title 4"/>
          <p:cNvSpPr>
            <a:spLocks noGrp="1"/>
          </p:cNvSpPr>
          <p:nvPr>
            <p:ph type="title"/>
          </p:nvPr>
        </p:nvSpPr>
        <p:spPr/>
        <p:txBody>
          <a:bodyPr/>
          <a:lstStyle/>
          <a:p>
            <a:r>
              <a:rPr lang="en-AU" dirty="0"/>
              <a:t>WACE Checker – Summary</a:t>
            </a:r>
          </a:p>
        </p:txBody>
      </p:sp>
      <p:grpSp>
        <p:nvGrpSpPr>
          <p:cNvPr id="8" name="Group 7"/>
          <p:cNvGrpSpPr/>
          <p:nvPr/>
        </p:nvGrpSpPr>
        <p:grpSpPr>
          <a:xfrm>
            <a:off x="2893970" y="1553946"/>
            <a:ext cx="6792935" cy="926862"/>
            <a:chOff x="2893970" y="1564878"/>
            <a:chExt cx="6792935" cy="926862"/>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9038" y="1564878"/>
              <a:ext cx="5967867" cy="452499"/>
            </a:xfrm>
            <a:prstGeom prst="rect">
              <a:avLst/>
            </a:prstGeom>
          </p:spPr>
        </p:pic>
        <p:cxnSp>
          <p:nvCxnSpPr>
            <p:cNvPr id="7" name="Straight Arrow Connector 6"/>
            <p:cNvCxnSpPr/>
            <p:nvPr/>
          </p:nvCxnSpPr>
          <p:spPr>
            <a:xfrm flipH="1">
              <a:off x="2893970" y="1838583"/>
              <a:ext cx="826565" cy="653157"/>
            </a:xfrm>
            <a:prstGeom prst="straightConnector1">
              <a:avLst/>
            </a:prstGeom>
            <a:ln w="76200">
              <a:solidFill>
                <a:srgbClr val="00BCD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765457" y="4747493"/>
            <a:ext cx="8643279" cy="2074259"/>
            <a:chOff x="2765457" y="4747493"/>
            <a:chExt cx="8643279" cy="207425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3266" y="5267622"/>
              <a:ext cx="7725470" cy="1554130"/>
            </a:xfrm>
            <a:prstGeom prst="rect">
              <a:avLst/>
            </a:prstGeom>
          </p:spPr>
        </p:pic>
        <p:cxnSp>
          <p:nvCxnSpPr>
            <p:cNvPr id="10" name="Straight Arrow Connector 9"/>
            <p:cNvCxnSpPr/>
            <p:nvPr/>
          </p:nvCxnSpPr>
          <p:spPr>
            <a:xfrm flipH="1" flipV="1">
              <a:off x="2765457" y="4747493"/>
              <a:ext cx="953581" cy="910051"/>
            </a:xfrm>
            <a:prstGeom prst="straightConnector1">
              <a:avLst/>
            </a:prstGeom>
            <a:ln w="76200">
              <a:solidFill>
                <a:srgbClr val="00BCD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3307253" y="2110429"/>
            <a:ext cx="8101483" cy="3209926"/>
            <a:chOff x="3307253" y="2110429"/>
            <a:chExt cx="8101483" cy="3209926"/>
          </a:xfrm>
        </p:grpSpPr>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1208" t="6098" r="6848" b="1332"/>
            <a:stretch/>
          </p:blipFill>
          <p:spPr>
            <a:xfrm>
              <a:off x="3683266" y="2110429"/>
              <a:ext cx="7725470" cy="3209926"/>
            </a:xfrm>
            <a:prstGeom prst="rect">
              <a:avLst/>
            </a:prstGeom>
          </p:spPr>
        </p:pic>
        <p:cxnSp>
          <p:nvCxnSpPr>
            <p:cNvPr id="11" name="Straight Arrow Connector 10"/>
            <p:cNvCxnSpPr/>
            <p:nvPr/>
          </p:nvCxnSpPr>
          <p:spPr>
            <a:xfrm flipH="1">
              <a:off x="3307253" y="3258271"/>
              <a:ext cx="566711" cy="0"/>
            </a:xfrm>
            <a:prstGeom prst="straightConnector1">
              <a:avLst/>
            </a:prstGeom>
            <a:ln w="76200">
              <a:solidFill>
                <a:srgbClr val="00BCD4"/>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932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27" y="942902"/>
            <a:ext cx="10401805" cy="711071"/>
          </a:xfrm>
        </p:spPr>
        <p:txBody>
          <a:bodyPr/>
          <a:lstStyle/>
          <a:p>
            <a:r>
              <a:rPr lang="en-AU" dirty="0"/>
              <a:t>Information for students</a:t>
            </a:r>
          </a:p>
        </p:txBody>
      </p:sp>
      <p:pic>
        <p:nvPicPr>
          <p:cNvPr id="5" name="Picture 4" descr="A picture containing text&#10;&#10;Description automatically generated">
            <a:extLst>
              <a:ext uri="{FF2B5EF4-FFF2-40B4-BE49-F238E27FC236}">
                <a16:creationId xmlns:a16="http://schemas.microsoft.com/office/drawing/2014/main" id="{3943D901-57F1-D238-3EBF-E04554317ECD}"/>
              </a:ext>
            </a:extLst>
          </p:cNvPr>
          <p:cNvPicPr>
            <a:picLocks noChangeAspect="1"/>
          </p:cNvPicPr>
          <p:nvPr/>
        </p:nvPicPr>
        <p:blipFill>
          <a:blip r:embed="rId3"/>
          <a:stretch>
            <a:fillRect/>
          </a:stretch>
        </p:blipFill>
        <p:spPr>
          <a:xfrm>
            <a:off x="4523652" y="1653973"/>
            <a:ext cx="3509570" cy="4940300"/>
          </a:xfrm>
          <a:prstGeom prst="rect">
            <a:avLst/>
          </a:prstGeom>
        </p:spPr>
      </p:pic>
    </p:spTree>
    <p:extLst>
      <p:ext uri="{BB962C8B-B14F-4D97-AF65-F5344CB8AC3E}">
        <p14:creationId xmlns:p14="http://schemas.microsoft.com/office/powerpoint/2010/main" val="260703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6352" t="7099" r="17128" b="-1319"/>
          <a:stretch/>
        </p:blipFill>
        <p:spPr>
          <a:xfrm>
            <a:off x="6391276" y="1979468"/>
            <a:ext cx="5090680" cy="3885154"/>
          </a:xfrm>
          <a:ln>
            <a:solidFill>
              <a:srgbClr val="00BCD4"/>
            </a:solidFill>
          </a:ln>
        </p:spPr>
      </p:pic>
      <p:sp>
        <p:nvSpPr>
          <p:cNvPr id="4" name="Title 3"/>
          <p:cNvSpPr>
            <a:spLocks noGrp="1"/>
          </p:cNvSpPr>
          <p:nvPr>
            <p:ph type="title"/>
          </p:nvPr>
        </p:nvSpPr>
        <p:spPr/>
        <p:txBody>
          <a:bodyPr/>
          <a:lstStyle/>
          <a:p>
            <a:r>
              <a:rPr lang="en-AU" dirty="0"/>
              <a:t>Websites for students and parents</a:t>
            </a:r>
          </a:p>
        </p:txBody>
      </p:sp>
      <p:pic>
        <p:nvPicPr>
          <p:cNvPr id="8" name="Content Placeholder 7"/>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16691" t="7367" r="16647" b="160"/>
          <a:stretch/>
        </p:blipFill>
        <p:spPr>
          <a:xfrm>
            <a:off x="576694" y="2000250"/>
            <a:ext cx="5139569" cy="3860223"/>
          </a:xfrm>
          <a:ln>
            <a:solidFill>
              <a:srgbClr val="00BCD4"/>
            </a:solidFill>
          </a:ln>
        </p:spPr>
      </p:pic>
    </p:spTree>
    <p:extLst>
      <p:ext uri="{BB962C8B-B14F-4D97-AF65-F5344CB8AC3E}">
        <p14:creationId xmlns:p14="http://schemas.microsoft.com/office/powerpoint/2010/main" val="100272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The Western Australian Certificate of Education (WACE) is awarded to students who have successfully completed senior secondary schooling in WACE studies and have met the WACE requirements.</a:t>
            </a:r>
          </a:p>
          <a:p>
            <a:r>
              <a:rPr lang="en-AU" dirty="0"/>
              <a:t>The majority of students in Western Australia achieve the WACE.</a:t>
            </a:r>
          </a:p>
          <a:p>
            <a:r>
              <a:rPr lang="en-AU" dirty="0"/>
              <a:t>Study towards the WACE can be undertaken over a lifetime.</a:t>
            </a:r>
          </a:p>
          <a:p>
            <a:endParaRPr lang="en-AU" dirty="0"/>
          </a:p>
        </p:txBody>
      </p:sp>
      <p:sp>
        <p:nvSpPr>
          <p:cNvPr id="3" name="Title 2"/>
          <p:cNvSpPr>
            <a:spLocks noGrp="1"/>
          </p:cNvSpPr>
          <p:nvPr>
            <p:ph type="title"/>
          </p:nvPr>
        </p:nvSpPr>
        <p:spPr/>
        <p:txBody>
          <a:bodyPr/>
          <a:lstStyle/>
          <a:p>
            <a:r>
              <a:rPr lang="en-AU"/>
              <a:t>The WACE</a:t>
            </a:r>
            <a:endParaRPr lang="en-AU" dirty="0"/>
          </a:p>
        </p:txBody>
      </p:sp>
    </p:spTree>
    <p:extLst>
      <p:ext uri="{BB962C8B-B14F-4D97-AF65-F5344CB8AC3E}">
        <p14:creationId xmlns:p14="http://schemas.microsoft.com/office/powerpoint/2010/main" val="3422714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61949" y="1701800"/>
          <a:ext cx="11491915" cy="4824735"/>
        </p:xfrm>
        <a:graphic>
          <a:graphicData uri="http://schemas.openxmlformats.org/drawingml/2006/table">
            <a:tbl>
              <a:tblPr firstRow="1" bandRow="1">
                <a:tableStyleId>{2D5ABB26-0587-4C30-8999-92F81FD0307C}</a:tableStyleId>
              </a:tblPr>
              <a:tblGrid>
                <a:gridCol w="1078231">
                  <a:extLst>
                    <a:ext uri="{9D8B030D-6E8A-4147-A177-3AD203B41FA5}">
                      <a16:colId xmlns:a16="http://schemas.microsoft.com/office/drawing/2014/main" val="20000"/>
                    </a:ext>
                  </a:extLst>
                </a:gridCol>
                <a:gridCol w="10413684">
                  <a:extLst>
                    <a:ext uri="{9D8B030D-6E8A-4147-A177-3AD203B41FA5}">
                      <a16:colId xmlns:a16="http://schemas.microsoft.com/office/drawing/2014/main" val="20001"/>
                    </a:ext>
                  </a:extLst>
                </a:gridCol>
              </a:tblGrid>
              <a:tr h="964947">
                <a:tc>
                  <a:txBody>
                    <a:bodyPr/>
                    <a:lstStyle/>
                    <a:p>
                      <a:endParaRPr lang="en-AU"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3200" dirty="0">
                          <a:hlinkClick r:id="rId3"/>
                        </a:rPr>
                        <a:t>www.scsa.wa.edu.au</a:t>
                      </a:r>
                      <a:r>
                        <a:rPr lang="en-AU" sz="3200"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64947">
                <a:tc>
                  <a:txBody>
                    <a:bodyPr/>
                    <a:lstStyle/>
                    <a:p>
                      <a:endParaRPr lang="en-AU"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200" kern="1200" dirty="0">
                          <a:solidFill>
                            <a:schemeClr val="tx1"/>
                          </a:solidFill>
                          <a:latin typeface="+mn-lt"/>
                          <a:ea typeface="+mn-ea"/>
                          <a:cs typeface="+mn-cs"/>
                          <a:hlinkClick r:id="rId4"/>
                        </a:rPr>
                        <a:t>info@scsa.wa.edu.au</a:t>
                      </a:r>
                      <a:r>
                        <a:rPr lang="en-AU" sz="3200" kern="1200" baseline="0" dirty="0">
                          <a:solidFill>
                            <a:schemeClr val="tx1"/>
                          </a:solidFill>
                          <a:latin typeface="+mn-lt"/>
                          <a:ea typeface="+mn-ea"/>
                          <a:cs typeface="+mn-cs"/>
                        </a:rPr>
                        <a:t> </a:t>
                      </a:r>
                      <a:endParaRPr lang="en-AU" sz="3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64947">
                <a:tc>
                  <a:txBody>
                    <a:bodyPr/>
                    <a:lstStyle/>
                    <a:p>
                      <a:endParaRPr lang="en-AU"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200" kern="1200" dirty="0">
                          <a:solidFill>
                            <a:schemeClr val="tx1"/>
                          </a:solidFill>
                          <a:latin typeface="+mn-lt"/>
                          <a:ea typeface="+mn-ea"/>
                          <a:cs typeface="+mn-cs"/>
                          <a:hlinkClick r:id="rId5"/>
                        </a:rPr>
                        <a:t>https://facebook.com/SCSAWA</a:t>
                      </a:r>
                      <a:endParaRPr lang="en-AU" sz="3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64947">
                <a:tc>
                  <a:txBody>
                    <a:bodyPr/>
                    <a:lstStyle/>
                    <a:p>
                      <a:endParaRPr lang="en-AU"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en-AU" sz="3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64947">
                <a:tc>
                  <a:txBody>
                    <a:bodyPr/>
                    <a:lstStyle/>
                    <a:p>
                      <a:endParaRPr lang="en-AU"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en-AU" sz="3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AU" dirty="0"/>
              <a:t>Links</a:t>
            </a:r>
          </a:p>
        </p:txBody>
      </p:sp>
      <p:sp>
        <p:nvSpPr>
          <p:cNvPr id="5" name="Teardrop 4"/>
          <p:cNvSpPr/>
          <p:nvPr/>
        </p:nvSpPr>
        <p:spPr>
          <a:xfrm flipH="1">
            <a:off x="532695" y="1864716"/>
            <a:ext cx="685772" cy="640080"/>
          </a:xfrm>
          <a:prstGeom prst="teardrop">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4400" dirty="0">
              <a:latin typeface="Consolas" panose="020B0609020204030204" pitchFamily="49" charset="0"/>
            </a:endParaRPr>
          </a:p>
        </p:txBody>
      </p:sp>
      <p:sp>
        <p:nvSpPr>
          <p:cNvPr id="6" name="Teardrop 5"/>
          <p:cNvSpPr/>
          <p:nvPr/>
        </p:nvSpPr>
        <p:spPr>
          <a:xfrm flipH="1">
            <a:off x="532695" y="2852616"/>
            <a:ext cx="685772" cy="640080"/>
          </a:xfrm>
          <a:prstGeom prst="teardrop">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bIns="108000" rtlCol="0" anchor="ctr" anchorCtr="1"/>
          <a:lstStyle/>
          <a:p>
            <a:pPr algn="ctr"/>
            <a:r>
              <a:rPr lang="en-AU" sz="3600" b="1" dirty="0">
                <a:latin typeface="Verdana" panose="020B0604030504040204" pitchFamily="34" charset="0"/>
                <a:ea typeface="Verdana" panose="020B0604030504040204" pitchFamily="34" charset="0"/>
              </a:rPr>
              <a:t>e</a:t>
            </a:r>
          </a:p>
        </p:txBody>
      </p:sp>
      <p:sp>
        <p:nvSpPr>
          <p:cNvPr id="7" name="Teardrop 6"/>
          <p:cNvSpPr/>
          <p:nvPr/>
        </p:nvSpPr>
        <p:spPr>
          <a:xfrm flipH="1">
            <a:off x="532695" y="3840516"/>
            <a:ext cx="685772" cy="640080"/>
          </a:xfrm>
          <a:prstGeom prst="teardrop">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3600" b="1" dirty="0">
              <a:latin typeface="Verdana" panose="020B0604030504040204" pitchFamily="34" charset="0"/>
              <a:ea typeface="Verdana" panose="020B0604030504040204" pitchFamily="34" charset="0"/>
            </a:endParaRPr>
          </a:p>
        </p:txBody>
      </p:sp>
      <p:pic>
        <p:nvPicPr>
          <p:cNvPr id="10" name="Picture 9">
            <a:extLst>
              <a:ext uri="{FF2B5EF4-FFF2-40B4-BE49-F238E27FC236}">
                <a16:creationId xmlns:a16="http://schemas.microsoft.com/office/drawing/2014/main" id="{7B5F9F63-F395-FB5E-F42F-AFCA5DA8B2CE}"/>
              </a:ext>
            </a:extLst>
          </p:cNvPr>
          <p:cNvPicPr>
            <a:picLocks noChangeAspect="1"/>
          </p:cNvPicPr>
          <p:nvPr/>
        </p:nvPicPr>
        <p:blipFill>
          <a:blip r:embed="rId6"/>
          <a:stretch>
            <a:fillRect/>
          </a:stretch>
        </p:blipFill>
        <p:spPr>
          <a:xfrm>
            <a:off x="694668" y="1993130"/>
            <a:ext cx="360000" cy="360000"/>
          </a:xfrm>
          <a:prstGeom prst="rect">
            <a:avLst/>
          </a:prstGeom>
        </p:spPr>
      </p:pic>
      <p:pic>
        <p:nvPicPr>
          <p:cNvPr id="16" name="Picture 15">
            <a:extLst>
              <a:ext uri="{FF2B5EF4-FFF2-40B4-BE49-F238E27FC236}">
                <a16:creationId xmlns:a16="http://schemas.microsoft.com/office/drawing/2014/main" id="{439494C7-02D3-A568-C6AB-1B3BDC124383}"/>
              </a:ext>
            </a:extLst>
          </p:cNvPr>
          <p:cNvPicPr>
            <a:picLocks noChangeAspect="1"/>
          </p:cNvPicPr>
          <p:nvPr/>
        </p:nvPicPr>
        <p:blipFill>
          <a:blip r:embed="rId7"/>
          <a:stretch>
            <a:fillRect/>
          </a:stretch>
        </p:blipFill>
        <p:spPr>
          <a:xfrm>
            <a:off x="750930" y="3977290"/>
            <a:ext cx="179999" cy="360000"/>
          </a:xfrm>
          <a:prstGeom prst="rect">
            <a:avLst/>
          </a:prstGeom>
        </p:spPr>
      </p:pic>
    </p:spTree>
    <p:extLst>
      <p:ext uri="{BB962C8B-B14F-4D97-AF65-F5344CB8AC3E}">
        <p14:creationId xmlns:p14="http://schemas.microsoft.com/office/powerpoint/2010/main" val="3862974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3392" y="2948947"/>
            <a:ext cx="10972800" cy="3456384"/>
          </a:xfrm>
        </p:spPr>
        <p:txBody>
          <a:bodyPr>
            <a:noAutofit/>
          </a:bodyPr>
          <a:lstStyle/>
          <a:p>
            <a:pPr marL="0" indent="0">
              <a:buNone/>
            </a:pPr>
            <a:r>
              <a:rPr lang="en-AU" sz="1867" dirty="0"/>
              <a:t>© School Curriculum and Standards Authority, 2023</a:t>
            </a:r>
          </a:p>
          <a:p>
            <a:pPr marL="0" indent="0">
              <a:buNone/>
            </a:pPr>
            <a:r>
              <a:rPr lang="en-AU" sz="1867" dirty="0"/>
              <a:t>This document—apart from any third party copyright material contained in it—may be freely copied, or communicated on an intranet, for non-commercial purposes in educational institutions, provided that the School Curriculum and Standards Authority is acknowledged as the copyright owner, and that the Authority’s moral rights are not infringed.</a:t>
            </a:r>
          </a:p>
          <a:p>
            <a:pPr marL="0" indent="0">
              <a:buNone/>
            </a:pPr>
            <a:r>
              <a:rPr lang="en-AU" sz="1867" dirty="0"/>
              <a:t>Copying or communication for any other purpose can be done only within the terms of the </a:t>
            </a:r>
            <a:r>
              <a:rPr lang="en-AU" sz="1867" i="1" dirty="0"/>
              <a:t>Copyright Act 1968</a:t>
            </a:r>
            <a:r>
              <a:rPr lang="en-AU" sz="1867" dirty="0"/>
              <a:t> or with prior written permission of the School Curriculum and Standards Authority. Copying or communication of any third party copyright material can be done only within the terms of the </a:t>
            </a:r>
            <a:r>
              <a:rPr lang="en-AU" sz="1867" i="1" dirty="0"/>
              <a:t>Copyright Act 1968</a:t>
            </a:r>
            <a:r>
              <a:rPr lang="en-AU" sz="1867" dirty="0"/>
              <a:t> or with permission of the copyright owners.</a:t>
            </a:r>
          </a:p>
          <a:p>
            <a:pPr marL="0" indent="0">
              <a:buNone/>
            </a:pPr>
            <a:r>
              <a:rPr lang="en-AU" sz="1867" dirty="0"/>
              <a:t>Any content in this document that has been derived from the Australian Curriculum may be used under the terms of the </a:t>
            </a:r>
            <a:r>
              <a:rPr lang="en-AU" sz="1867" u="sng" dirty="0">
                <a:hlinkClick r:id="rId3"/>
              </a:rPr>
              <a:t>Creative Commons Attribution-Non Commercial </a:t>
            </a:r>
            <a:r>
              <a:rPr lang="en-AU" sz="1867" dirty="0">
                <a:hlinkClick r:id="rId3"/>
              </a:rPr>
              <a:t>4.0 </a:t>
            </a:r>
            <a:r>
              <a:rPr lang="en-AU" sz="1867" u="sng" dirty="0">
                <a:hlinkClick r:id="rId3"/>
              </a:rPr>
              <a:t>Australia licence</a:t>
            </a:r>
            <a:r>
              <a:rPr lang="en-AU" sz="1867" dirty="0"/>
              <a:t>.</a:t>
            </a:r>
          </a:p>
          <a:p>
            <a:pPr marL="0" indent="0">
              <a:buNone/>
            </a:pPr>
            <a:r>
              <a:rPr lang="en-AU" sz="1867" dirty="0"/>
              <a:t>HPRM 2023/20339</a:t>
            </a:r>
          </a:p>
        </p:txBody>
      </p:sp>
    </p:spTree>
    <p:extLst>
      <p:ext uri="{BB962C8B-B14F-4D97-AF65-F5344CB8AC3E}">
        <p14:creationId xmlns:p14="http://schemas.microsoft.com/office/powerpoint/2010/main" val="47704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GB" dirty="0"/>
              <a:t>Students must:</a:t>
            </a:r>
            <a:endParaRPr lang="en-AU" dirty="0"/>
          </a:p>
          <a:p>
            <a:r>
              <a:rPr lang="en-AU" dirty="0"/>
              <a:t>complete one of three course combination options</a:t>
            </a:r>
          </a:p>
          <a:p>
            <a:pPr lvl="1">
              <a:buFont typeface="Wingdings" panose="05000000000000000000" pitchFamily="2" charset="2"/>
              <a:buChar char="§"/>
            </a:pPr>
            <a:r>
              <a:rPr lang="en-AU" dirty="0"/>
              <a:t>complete at least four Year 12 ATAR courses* OR </a:t>
            </a:r>
          </a:p>
          <a:p>
            <a:pPr lvl="1">
              <a:buFont typeface="Wingdings" panose="05000000000000000000" pitchFamily="2" charset="2"/>
              <a:buChar char="§"/>
            </a:pPr>
            <a:r>
              <a:rPr lang="en-AU" dirty="0"/>
              <a:t>complete at least five Year 12 General courses and/or ATAR courses or equivalent OR</a:t>
            </a:r>
          </a:p>
          <a:p>
            <a:pPr lvl="1">
              <a:buFont typeface="Wingdings" panose="05000000000000000000" pitchFamily="2" charset="2"/>
              <a:buChar char="§"/>
            </a:pPr>
            <a:r>
              <a:rPr lang="en-AU" dirty="0"/>
              <a:t>complete a Certificate II (or higher) VET qualification in combination with ATAR, General or Foundation courses</a:t>
            </a:r>
          </a:p>
          <a:p>
            <a:r>
              <a:rPr lang="en-US" dirty="0"/>
              <a:t>demonstrate the literacy and numeracy standards</a:t>
            </a:r>
          </a:p>
          <a:p>
            <a:r>
              <a:rPr lang="en-US" dirty="0"/>
              <a:t>meet the requirements for breadth and depth of study</a:t>
            </a:r>
          </a:p>
          <a:p>
            <a:r>
              <a:rPr lang="en-US" dirty="0"/>
              <a:t>meet the achievement standard.</a:t>
            </a:r>
            <a:r>
              <a:rPr lang="en-GB" dirty="0"/>
              <a:t>  </a:t>
            </a:r>
            <a:endParaRPr lang="en-AU" dirty="0"/>
          </a:p>
        </p:txBody>
      </p:sp>
      <p:sp>
        <p:nvSpPr>
          <p:cNvPr id="3" name="Title 2"/>
          <p:cNvSpPr>
            <a:spLocks noGrp="1"/>
          </p:cNvSpPr>
          <p:nvPr>
            <p:ph type="title"/>
          </p:nvPr>
        </p:nvSpPr>
        <p:spPr/>
        <p:txBody>
          <a:bodyPr/>
          <a:lstStyle/>
          <a:p>
            <a:r>
              <a:rPr lang="en-AU"/>
              <a:t>WACE requirements</a:t>
            </a:r>
            <a:endParaRPr lang="en-AU" dirty="0"/>
          </a:p>
        </p:txBody>
      </p:sp>
    </p:spTree>
    <p:extLst>
      <p:ext uri="{BB962C8B-B14F-4D97-AF65-F5344CB8AC3E}">
        <p14:creationId xmlns:p14="http://schemas.microsoft.com/office/powerpoint/2010/main" val="288000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Students must demonstrate minimum standards of literacy and numeracy by either:</a:t>
            </a:r>
          </a:p>
          <a:p>
            <a:r>
              <a:rPr lang="en-AU" dirty="0"/>
              <a:t>demonstrating the standard through the Online Literacy and Numeracy Assessment (OLNA); or</a:t>
            </a:r>
          </a:p>
          <a:p>
            <a:pPr lvl="0"/>
            <a:r>
              <a:rPr lang="en-AU" dirty="0"/>
              <a:t>pre-qualifying in reading, writing and numeracy in their Year 9 NAPLAN and being exempted from that component in the OLNA.</a:t>
            </a:r>
          </a:p>
        </p:txBody>
      </p:sp>
      <p:sp>
        <p:nvSpPr>
          <p:cNvPr id="3" name="Title 2"/>
          <p:cNvSpPr>
            <a:spLocks noGrp="1"/>
          </p:cNvSpPr>
          <p:nvPr>
            <p:ph type="title"/>
          </p:nvPr>
        </p:nvSpPr>
        <p:spPr/>
        <p:txBody>
          <a:bodyPr/>
          <a:lstStyle/>
          <a:p>
            <a:r>
              <a:rPr lang="en-AU"/>
              <a:t>Literacy and numeracy standard requirement</a:t>
            </a:r>
            <a:endParaRPr lang="en-AU" dirty="0"/>
          </a:p>
        </p:txBody>
      </p:sp>
    </p:spTree>
    <p:extLst>
      <p:ext uri="{BB962C8B-B14F-4D97-AF65-F5344CB8AC3E}">
        <p14:creationId xmlns:p14="http://schemas.microsoft.com/office/powerpoint/2010/main" val="296260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Students must complete a minimum of 20 units or the equivalent, including:</a:t>
            </a:r>
          </a:p>
          <a:p>
            <a:r>
              <a:rPr lang="en-AU" dirty="0"/>
              <a:t>a minimum of ten Year 12 units or the equivalent</a:t>
            </a:r>
          </a:p>
          <a:p>
            <a:r>
              <a:rPr lang="en-AU" dirty="0"/>
              <a:t>four units from an English learning area course, post-Year 10, including at least one pair of Year 12 units from an English learning area course</a:t>
            </a:r>
          </a:p>
          <a:p>
            <a:r>
              <a:rPr lang="en-AU" dirty="0"/>
              <a:t>one pair of Year 12 units from List A </a:t>
            </a:r>
          </a:p>
          <a:p>
            <a:r>
              <a:rPr lang="en-AU" dirty="0"/>
              <a:t>one pair of Year 12 units from List B.</a:t>
            </a:r>
            <a:r>
              <a:rPr lang="en-GB" dirty="0"/>
              <a:t> </a:t>
            </a:r>
          </a:p>
          <a:p>
            <a:pPr marL="0" indent="0">
              <a:buNone/>
            </a:pPr>
            <a:endParaRPr lang="en-AU" dirty="0"/>
          </a:p>
        </p:txBody>
      </p:sp>
      <p:sp>
        <p:nvSpPr>
          <p:cNvPr id="3" name="Title 2"/>
          <p:cNvSpPr>
            <a:spLocks noGrp="1"/>
          </p:cNvSpPr>
          <p:nvPr>
            <p:ph type="title"/>
          </p:nvPr>
        </p:nvSpPr>
        <p:spPr/>
        <p:txBody>
          <a:bodyPr/>
          <a:lstStyle/>
          <a:p>
            <a:r>
              <a:rPr lang="en-US"/>
              <a:t>Breadth and depth </a:t>
            </a:r>
            <a:r>
              <a:rPr lang="en-AU"/>
              <a:t>requirement</a:t>
            </a:r>
            <a:endParaRPr lang="en-AU" dirty="0"/>
          </a:p>
        </p:txBody>
      </p:sp>
    </p:spTree>
    <p:extLst>
      <p:ext uri="{BB962C8B-B14F-4D97-AF65-F5344CB8AC3E}">
        <p14:creationId xmlns:p14="http://schemas.microsoft.com/office/powerpoint/2010/main" val="53143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Students must achieve 14 C grades or higher (or equivalents) in Year 11 and Year 12 units, including at least six C grades (or equivalents) in Year 12 units.</a:t>
            </a:r>
          </a:p>
          <a:p>
            <a:endParaRPr lang="en-AU" dirty="0"/>
          </a:p>
        </p:txBody>
      </p:sp>
      <p:sp>
        <p:nvSpPr>
          <p:cNvPr id="3" name="Title 2"/>
          <p:cNvSpPr>
            <a:spLocks noGrp="1"/>
          </p:cNvSpPr>
          <p:nvPr>
            <p:ph type="title"/>
          </p:nvPr>
        </p:nvSpPr>
        <p:spPr/>
        <p:txBody>
          <a:bodyPr/>
          <a:lstStyle/>
          <a:p>
            <a:r>
              <a:rPr lang="en-US"/>
              <a:t>Achievement standard </a:t>
            </a:r>
            <a:r>
              <a:rPr lang="en-AU"/>
              <a:t>requirement</a:t>
            </a:r>
            <a:endParaRPr lang="en-AU" dirty="0"/>
          </a:p>
        </p:txBody>
      </p:sp>
    </p:spTree>
    <p:extLst>
      <p:ext uri="{BB962C8B-B14F-4D97-AF65-F5344CB8AC3E}">
        <p14:creationId xmlns:p14="http://schemas.microsoft.com/office/powerpoint/2010/main" val="3306364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Students are offered three study options which they can mix and match:</a:t>
            </a:r>
          </a:p>
          <a:p>
            <a:r>
              <a:rPr lang="en-AU" dirty="0"/>
              <a:t>WACE courses (four course types – ATAR, General, Foundation and VET industry specific)</a:t>
            </a:r>
          </a:p>
          <a:p>
            <a:r>
              <a:rPr lang="en-AU" dirty="0"/>
              <a:t>VET programs</a:t>
            </a:r>
          </a:p>
          <a:p>
            <a:r>
              <a:rPr lang="en-AU" dirty="0"/>
              <a:t>endorsed programs.</a:t>
            </a:r>
          </a:p>
        </p:txBody>
      </p:sp>
      <p:sp>
        <p:nvSpPr>
          <p:cNvPr id="3" name="Title 2"/>
          <p:cNvSpPr>
            <a:spLocks noGrp="1"/>
          </p:cNvSpPr>
          <p:nvPr>
            <p:ph type="title"/>
          </p:nvPr>
        </p:nvSpPr>
        <p:spPr/>
        <p:txBody>
          <a:bodyPr/>
          <a:lstStyle/>
          <a:p>
            <a:r>
              <a:rPr lang="en-AU"/>
              <a:t>Study options</a:t>
            </a:r>
            <a:endParaRPr lang="en-AU" dirty="0"/>
          </a:p>
        </p:txBody>
      </p:sp>
    </p:spTree>
    <p:extLst>
      <p:ext uri="{BB962C8B-B14F-4D97-AF65-F5344CB8AC3E}">
        <p14:creationId xmlns:p14="http://schemas.microsoft.com/office/powerpoint/2010/main" val="66931126"/>
      </p:ext>
    </p:extLst>
  </p:cSld>
  <p:clrMapOvr>
    <a:masterClrMapping/>
  </p:clrMapOvr>
</p:sld>
</file>

<file path=ppt/theme/theme1.xml><?xml version="1.0" encoding="utf-8"?>
<a:theme xmlns:a="http://schemas.openxmlformats.org/drawingml/2006/main" name="Custom Design">
  <a:themeElements>
    <a:clrScheme name="Year 10 HB 2023">
      <a:dk1>
        <a:sysClr val="windowText" lastClr="000000"/>
      </a:dk1>
      <a:lt1>
        <a:sysClr val="window" lastClr="FFFFFF"/>
      </a:lt1>
      <a:dk2>
        <a:srgbClr val="373545"/>
      </a:dk2>
      <a:lt2>
        <a:srgbClr val="CEDBE6"/>
      </a:lt2>
      <a:accent1>
        <a:srgbClr val="F9A822"/>
      </a:accent1>
      <a:accent2>
        <a:srgbClr val="093959"/>
      </a:accent2>
      <a:accent3>
        <a:srgbClr val="AED0D9"/>
      </a:accent3>
      <a:accent4>
        <a:srgbClr val="C76923"/>
      </a:accent4>
      <a:accent5>
        <a:srgbClr val="606C38"/>
      </a:accent5>
      <a:accent6>
        <a:srgbClr val="CFD8DC"/>
      </a:accent6>
      <a:hlink>
        <a:srgbClr val="093959"/>
      </a:hlink>
      <a:folHlink>
        <a:srgbClr val="64646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2232</TotalTime>
  <Words>4534</Words>
  <Application>Microsoft Office PowerPoint</Application>
  <PresentationFormat>Widescreen</PresentationFormat>
  <Paragraphs>372</Paragraphs>
  <Slides>41</Slides>
  <Notes>41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Consolas</vt:lpstr>
      <vt:lpstr>Verdana</vt:lpstr>
      <vt:lpstr>Wingdings</vt:lpstr>
      <vt:lpstr>Custom Design</vt:lpstr>
      <vt:lpstr>Year 12 in 2025</vt:lpstr>
      <vt:lpstr>Guide to key abbreviations</vt:lpstr>
      <vt:lpstr>The WASSA – All students</vt:lpstr>
      <vt:lpstr>The WACE</vt:lpstr>
      <vt:lpstr>WACE requirements</vt:lpstr>
      <vt:lpstr>Literacy and numeracy standard requirement</vt:lpstr>
      <vt:lpstr>Breadth and depth requirement</vt:lpstr>
      <vt:lpstr>Achievement standard requirement</vt:lpstr>
      <vt:lpstr>Study options</vt:lpstr>
      <vt:lpstr>Sample study programs – ATAR</vt:lpstr>
      <vt:lpstr>Sample study programs – General</vt:lpstr>
      <vt:lpstr>Sample study programs – Training</vt:lpstr>
      <vt:lpstr>Australian Tertiary Admission Rank (ATAR) courses</vt:lpstr>
      <vt:lpstr>Completing ATAR courses</vt:lpstr>
      <vt:lpstr>General courses</vt:lpstr>
      <vt:lpstr>Online language enrolment applications</vt:lpstr>
      <vt:lpstr>Foundation courses</vt:lpstr>
      <vt:lpstr>VET industry specific courses</vt:lpstr>
      <vt:lpstr>Preliminary courses</vt:lpstr>
      <vt:lpstr>Vocational Education and Training (VET)</vt:lpstr>
      <vt:lpstr>VET contribution to the WACE</vt:lpstr>
      <vt:lpstr>VET and the WACE</vt:lpstr>
      <vt:lpstr>Endorsed programs </vt:lpstr>
      <vt:lpstr>Endorsed programs and the WACE</vt:lpstr>
      <vt:lpstr>Categories of endorsed programs</vt:lpstr>
      <vt:lpstr>Changing courses in Years 11 and 12</vt:lpstr>
      <vt:lpstr>Changing courses and withdrawing from courses</vt:lpstr>
      <vt:lpstr>OLNA video</vt:lpstr>
      <vt:lpstr>Literacy and numeracy standards</vt:lpstr>
      <vt:lpstr>OLNA disability adjustments</vt:lpstr>
      <vt:lpstr>OLNA — Typical adjustments</vt:lpstr>
      <vt:lpstr>Support — Literacy and numeracy standard</vt:lpstr>
      <vt:lpstr>The courses our school is offering</vt:lpstr>
      <vt:lpstr>The programs our school is offering</vt:lpstr>
      <vt:lpstr>WACE Checker</vt:lpstr>
      <vt:lpstr>WACE Checker – Start Screen</vt:lpstr>
      <vt:lpstr>WACE Checker – Summary</vt:lpstr>
      <vt:lpstr>Information for students</vt:lpstr>
      <vt:lpstr>Websites for students and parents</vt:lpstr>
      <vt:lpstr>Links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Merrey</dc:creator>
  <cp:lastModifiedBy>Jo Merrey</cp:lastModifiedBy>
  <cp:revision>69</cp:revision>
  <cp:lastPrinted>2021-03-31T07:45:33Z</cp:lastPrinted>
  <dcterms:created xsi:type="dcterms:W3CDTF">2020-05-14T03:39:50Z</dcterms:created>
  <dcterms:modified xsi:type="dcterms:W3CDTF">2023-05-03T04:43:23Z</dcterms:modified>
</cp:coreProperties>
</file>